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7" r:id="rId4"/>
    <p:sldMasterId id="2147483730" r:id="rId5"/>
    <p:sldMasterId id="2147483732" r:id="rId6"/>
  </p:sldMasterIdLst>
  <p:notesMasterIdLst>
    <p:notesMasterId r:id="rId93"/>
  </p:notesMasterIdLst>
  <p:handoutMasterIdLst>
    <p:handoutMasterId r:id="rId94"/>
  </p:handoutMasterIdLst>
  <p:sldIdLst>
    <p:sldId id="469" r:id="rId7"/>
    <p:sldId id="291" r:id="rId8"/>
    <p:sldId id="481" r:id="rId9"/>
    <p:sldId id="471" r:id="rId10"/>
    <p:sldId id="356" r:id="rId11"/>
    <p:sldId id="357" r:id="rId12"/>
    <p:sldId id="486" r:id="rId13"/>
    <p:sldId id="487" r:id="rId14"/>
    <p:sldId id="527" r:id="rId15"/>
    <p:sldId id="528" r:id="rId16"/>
    <p:sldId id="529" r:id="rId17"/>
    <p:sldId id="488" r:id="rId18"/>
    <p:sldId id="541" r:id="rId19"/>
    <p:sldId id="542" r:id="rId20"/>
    <p:sldId id="543" r:id="rId21"/>
    <p:sldId id="544" r:id="rId22"/>
    <p:sldId id="545" r:id="rId23"/>
    <p:sldId id="546" r:id="rId24"/>
    <p:sldId id="547" r:id="rId25"/>
    <p:sldId id="548" r:id="rId26"/>
    <p:sldId id="549" r:id="rId27"/>
    <p:sldId id="550" r:id="rId28"/>
    <p:sldId id="489" r:id="rId29"/>
    <p:sldId id="490" r:id="rId30"/>
    <p:sldId id="530" r:id="rId31"/>
    <p:sldId id="531" r:id="rId32"/>
    <p:sldId id="532" r:id="rId33"/>
    <p:sldId id="533" r:id="rId34"/>
    <p:sldId id="491" r:id="rId35"/>
    <p:sldId id="551" r:id="rId36"/>
    <p:sldId id="492" r:id="rId37"/>
    <p:sldId id="493" r:id="rId38"/>
    <p:sldId id="495" r:id="rId39"/>
    <p:sldId id="534" r:id="rId40"/>
    <p:sldId id="496" r:id="rId41"/>
    <p:sldId id="497" r:id="rId42"/>
    <p:sldId id="498" r:id="rId43"/>
    <p:sldId id="535" r:id="rId44"/>
    <p:sldId id="499" r:id="rId45"/>
    <p:sldId id="500" r:id="rId46"/>
    <p:sldId id="536" r:id="rId47"/>
    <p:sldId id="538" r:id="rId48"/>
    <p:sldId id="539" r:id="rId49"/>
    <p:sldId id="540" r:id="rId50"/>
    <p:sldId id="501" r:id="rId51"/>
    <p:sldId id="502" r:id="rId52"/>
    <p:sldId id="503" r:id="rId53"/>
    <p:sldId id="504" r:id="rId54"/>
    <p:sldId id="505" r:id="rId55"/>
    <p:sldId id="506" r:id="rId56"/>
    <p:sldId id="507" r:id="rId57"/>
    <p:sldId id="552" r:id="rId58"/>
    <p:sldId id="510" r:id="rId59"/>
    <p:sldId id="511" r:id="rId60"/>
    <p:sldId id="512" r:id="rId61"/>
    <p:sldId id="513" r:id="rId62"/>
    <p:sldId id="514" r:id="rId63"/>
    <p:sldId id="516" r:id="rId64"/>
    <p:sldId id="517" r:id="rId65"/>
    <p:sldId id="518" r:id="rId66"/>
    <p:sldId id="519" r:id="rId67"/>
    <p:sldId id="526" r:id="rId68"/>
    <p:sldId id="520" r:id="rId69"/>
    <p:sldId id="525" r:id="rId70"/>
    <p:sldId id="521" r:id="rId71"/>
    <p:sldId id="522" r:id="rId72"/>
    <p:sldId id="523" r:id="rId73"/>
    <p:sldId id="524" r:id="rId74"/>
    <p:sldId id="472" r:id="rId75"/>
    <p:sldId id="292" r:id="rId76"/>
    <p:sldId id="345" r:id="rId77"/>
    <p:sldId id="325" r:id="rId78"/>
    <p:sldId id="427" r:id="rId79"/>
    <p:sldId id="484" r:id="rId80"/>
    <p:sldId id="306" r:id="rId81"/>
    <p:sldId id="482" r:id="rId82"/>
    <p:sldId id="479" r:id="rId83"/>
    <p:sldId id="319" r:id="rId84"/>
    <p:sldId id="332" r:id="rId85"/>
    <p:sldId id="329" r:id="rId86"/>
    <p:sldId id="333" r:id="rId87"/>
    <p:sldId id="330" r:id="rId88"/>
    <p:sldId id="331" r:id="rId89"/>
    <p:sldId id="480" r:id="rId90"/>
    <p:sldId id="322" r:id="rId91"/>
    <p:sldId id="324" r:id="rId92"/>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26"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454"/>
    <a:srgbClr val="E0031B"/>
    <a:srgbClr val="000000"/>
    <a:srgbClr val="D5001B"/>
    <a:srgbClr val="565656"/>
    <a:srgbClr val="70BCE8"/>
    <a:srgbClr val="69AA2D"/>
    <a:srgbClr val="60687A"/>
    <a:srgbClr val="888888"/>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1" autoAdjust="0"/>
    <p:restoredTop sz="86620" autoAdjust="0"/>
  </p:normalViewPr>
  <p:slideViewPr>
    <p:cSldViewPr snapToGrid="0" snapToObjects="1">
      <p:cViewPr varScale="1">
        <p:scale>
          <a:sx n="131" d="100"/>
          <a:sy n="131" d="100"/>
        </p:scale>
        <p:origin x="144" y="126"/>
      </p:cViewPr>
      <p:guideLst>
        <p:guide orient="horz" pos="626"/>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showGuides="1">
      <p:cViewPr varScale="1">
        <p:scale>
          <a:sx n="111" d="100"/>
          <a:sy n="111" d="100"/>
        </p:scale>
        <p:origin x="3896"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80391248717045E-2"/>
          <c:y val="0.16092104560251044"/>
          <c:w val="0.81110156169876602"/>
          <c:h val="0.76450673467838504"/>
        </c:manualLayout>
      </c:layout>
      <c:barChart>
        <c:barDir val="col"/>
        <c:grouping val="clustered"/>
        <c:varyColors val="1"/>
        <c:ser>
          <c:idx val="0"/>
          <c:order val="0"/>
          <c:tx>
            <c:strRef>
              <c:f>Sheet1!$B$1</c:f>
              <c:strCache>
                <c:ptCount val="1"/>
                <c:pt idx="0">
                  <c:v>Nonprofit Buyers</c:v>
                </c:pt>
              </c:strCache>
            </c:strRef>
          </c:tx>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1-B97A-48AD-A2F2-B93DD9C125F2}"/>
              </c:ext>
            </c:extLst>
          </c:dPt>
          <c:dPt>
            <c:idx val="1"/>
            <c:invertIfNegative val="0"/>
            <c:bubble3D val="0"/>
            <c:extLst>
              <c:ext xmlns:c16="http://schemas.microsoft.com/office/drawing/2014/chart" uri="{C3380CC4-5D6E-409C-BE32-E72D297353CC}">
                <c16:uniqueId val="{00000003-B97A-48AD-A2F2-B93DD9C125F2}"/>
              </c:ext>
            </c:extLst>
          </c:dPt>
          <c:dPt>
            <c:idx val="2"/>
            <c:invertIfNegative val="0"/>
            <c:bubble3D val="0"/>
            <c:extLst>
              <c:ext xmlns:c16="http://schemas.microsoft.com/office/drawing/2014/chart" uri="{C3380CC4-5D6E-409C-BE32-E72D297353CC}">
                <c16:uniqueId val="{00000005-B97A-48AD-A2F2-B93DD9C125F2}"/>
              </c:ext>
            </c:extLst>
          </c:dPt>
          <c:dPt>
            <c:idx val="3"/>
            <c:invertIfNegative val="0"/>
            <c:bubble3D val="0"/>
            <c:extLst>
              <c:ext xmlns:c16="http://schemas.microsoft.com/office/drawing/2014/chart" uri="{C3380CC4-5D6E-409C-BE32-E72D297353CC}">
                <c16:uniqueId val="{00000007-B97A-48AD-A2F2-B93DD9C125F2}"/>
              </c:ext>
            </c:extLst>
          </c:dPt>
          <c:dPt>
            <c:idx val="4"/>
            <c:invertIfNegative val="0"/>
            <c:bubble3D val="0"/>
            <c:extLst>
              <c:ext xmlns:c16="http://schemas.microsoft.com/office/drawing/2014/chart" uri="{C3380CC4-5D6E-409C-BE32-E72D297353CC}">
                <c16:uniqueId val="{00000009-B97A-48AD-A2F2-B93DD9C125F2}"/>
              </c:ext>
            </c:extLst>
          </c:dPt>
          <c:dPt>
            <c:idx val="5"/>
            <c:invertIfNegative val="0"/>
            <c:bubble3D val="0"/>
            <c:extLst>
              <c:ext xmlns:c16="http://schemas.microsoft.com/office/drawing/2014/chart" uri="{C3380CC4-5D6E-409C-BE32-E72D297353CC}">
                <c16:uniqueId val="{0000000B-B97A-48AD-A2F2-B93DD9C125F2}"/>
              </c:ext>
            </c:extLst>
          </c:dPt>
          <c:dLbls>
            <c:dLbl>
              <c:idx val="0"/>
              <c:layout>
                <c:manualLayout>
                  <c:x val="0"/>
                  <c:y val="6.93035922409846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97A-48AD-A2F2-B93DD9C125F2}"/>
                </c:ext>
              </c:extLst>
            </c:dLbl>
            <c:dLbl>
              <c:idx val="1"/>
              <c:layout>
                <c:manualLayout>
                  <c:x val="-2.7439316904421524E-17"/>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97A-48AD-A2F2-B93DD9C125F2}"/>
                </c:ext>
              </c:extLst>
            </c:dLbl>
            <c:dLbl>
              <c:idx val="2"/>
              <c:layout>
                <c:manualLayout>
                  <c:x val="0"/>
                  <c:y val="7.295114972735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97A-48AD-A2F2-B93DD9C125F2}"/>
                </c:ext>
              </c:extLst>
            </c:dLbl>
            <c:dLbl>
              <c:idx val="3"/>
              <c:layout>
                <c:manualLayout>
                  <c:x val="0"/>
                  <c:y val="7.295114972735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97A-48AD-A2F2-B93DD9C125F2}"/>
                </c:ext>
              </c:extLst>
            </c:dLbl>
            <c:dLbl>
              <c:idx val="4"/>
              <c:layout>
                <c:manualLayout>
                  <c:x val="-5.4878633808843049E-17"/>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97A-48AD-A2F2-B93DD9C125F2}"/>
                </c:ext>
              </c:extLst>
            </c:dLbl>
            <c:dLbl>
              <c:idx val="5"/>
              <c:layout>
                <c:manualLayout>
                  <c:x val="-1.097572676176861E-16"/>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97A-48AD-A2F2-B93DD9C125F2}"/>
                </c:ext>
              </c:extLst>
            </c:dLbl>
            <c:dLbl>
              <c:idx val="6"/>
              <c:layout>
                <c:manualLayout>
                  <c:x val="0"/>
                  <c:y val="7.29511497273521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C8B2-334A-ACA5-8D0AA2D029C8}"/>
                </c:ext>
              </c:extLst>
            </c:dLbl>
            <c:dLbl>
              <c:idx val="7"/>
              <c:layout>
                <c:manualLayout>
                  <c:x val="0"/>
                  <c:y val="7.29511497273521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8B2-334A-ACA5-8D0AA2D029C8}"/>
                </c:ext>
              </c:extLst>
            </c:dLbl>
            <c:spPr>
              <a:noFill/>
              <a:ln>
                <a:noFill/>
              </a:ln>
              <a:effectLst/>
            </c:spPr>
            <c:txPr>
              <a:bodyPr rot="0" spcFirstLastPara="1" vertOverflow="ellipsis" vert="horz" wrap="square" anchor="ctr" anchorCtr="1"/>
              <a:lstStyle/>
              <a:p>
                <a:pPr>
                  <a:defRPr sz="1000" b="0" i="0" u="none" strike="noStrike" kern="1200" baseline="0">
                    <a:solidFill>
                      <a:srgbClr val="FFFFFF"/>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Sheet1!$B$2:$B$9</c:f>
              <c:numCache>
                <c:formatCode>General</c:formatCode>
                <c:ptCount val="8"/>
                <c:pt idx="0">
                  <c:v>16</c:v>
                </c:pt>
                <c:pt idx="1">
                  <c:v>22</c:v>
                </c:pt>
                <c:pt idx="2">
                  <c:v>38</c:v>
                </c:pt>
                <c:pt idx="3">
                  <c:v>38</c:v>
                </c:pt>
                <c:pt idx="4">
                  <c:v>34</c:v>
                </c:pt>
                <c:pt idx="5">
                  <c:v>40</c:v>
                </c:pt>
                <c:pt idx="6">
                  <c:v>52</c:v>
                </c:pt>
                <c:pt idx="7">
                  <c:v>67</c:v>
                </c:pt>
              </c:numCache>
            </c:numRef>
          </c:val>
          <c:extLst>
            <c:ext xmlns:c16="http://schemas.microsoft.com/office/drawing/2014/chart" uri="{C3380CC4-5D6E-409C-BE32-E72D297353CC}">
              <c16:uniqueId val="{00000000-CEB6-477E-820B-575197027D80}"/>
            </c:ext>
          </c:extLst>
        </c:ser>
        <c:ser>
          <c:idx val="1"/>
          <c:order val="1"/>
          <c:tx>
            <c:strRef>
              <c:f>Sheet1!$C$1</c:f>
              <c:strCache>
                <c:ptCount val="1"/>
                <c:pt idx="0">
                  <c:v>For-Profit Buyers</c:v>
                </c:pt>
              </c:strCache>
            </c:strRef>
          </c:tx>
          <c:spPr>
            <a:solidFill>
              <a:schemeClr val="accent1"/>
            </a:solidFill>
            <a:ln>
              <a:noFill/>
            </a:ln>
            <a:effectLst/>
          </c:spPr>
          <c:invertIfNegative val="0"/>
          <c:dLbls>
            <c:dLbl>
              <c:idx val="0"/>
              <c:layout>
                <c:manualLayout>
                  <c:x val="-6.8598292261053811E-18"/>
                  <c:y val="6.56560347546170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C8B2-334A-ACA5-8D0AA2D029C8}"/>
                </c:ext>
              </c:extLst>
            </c:dLbl>
            <c:dLbl>
              <c:idx val="1"/>
              <c:layout>
                <c:manualLayout>
                  <c:x val="0"/>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8B2-334A-ACA5-8D0AA2D029C8}"/>
                </c:ext>
              </c:extLst>
            </c:dLbl>
            <c:dLbl>
              <c:idx val="2"/>
              <c:layout>
                <c:manualLayout>
                  <c:x val="0"/>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C8B2-334A-ACA5-8D0AA2D029C8}"/>
                </c:ext>
              </c:extLst>
            </c:dLbl>
            <c:dLbl>
              <c:idx val="3"/>
              <c:layout>
                <c:manualLayout>
                  <c:x val="0"/>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8B2-334A-ACA5-8D0AA2D029C8}"/>
                </c:ext>
              </c:extLst>
            </c:dLbl>
            <c:dLbl>
              <c:idx val="4"/>
              <c:layout>
                <c:manualLayout>
                  <c:x val="-5.4878633808843049E-17"/>
                  <c:y val="7.65987072137197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8B2-334A-ACA5-8D0AA2D029C8}"/>
                </c:ext>
              </c:extLst>
            </c:dLbl>
            <c:dLbl>
              <c:idx val="5"/>
              <c:layout>
                <c:manualLayout>
                  <c:x val="0"/>
                  <c:y val="9.11889371591903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8B2-334A-ACA5-8D0AA2D029C8}"/>
                </c:ext>
              </c:extLst>
            </c:dLbl>
            <c:dLbl>
              <c:idx val="6"/>
              <c:layout>
                <c:manualLayout>
                  <c:x val="-1.097572676176861E-16"/>
                  <c:y val="9.48364946455577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8B2-334A-ACA5-8D0AA2D029C8}"/>
                </c:ext>
              </c:extLst>
            </c:dLbl>
            <c:dLbl>
              <c:idx val="7"/>
              <c:layout>
                <c:manualLayout>
                  <c:x val="0"/>
                  <c:y val="6.97453921684226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CFF-5F48-AC6A-0D65EE074D0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Sheet1!$C$2:$C$9</c:f>
              <c:numCache>
                <c:formatCode>General</c:formatCode>
                <c:ptCount val="8"/>
                <c:pt idx="0">
                  <c:v>34</c:v>
                </c:pt>
                <c:pt idx="1">
                  <c:v>32</c:v>
                </c:pt>
                <c:pt idx="2">
                  <c:v>22</c:v>
                </c:pt>
                <c:pt idx="3">
                  <c:v>22</c:v>
                </c:pt>
                <c:pt idx="4">
                  <c:v>16</c:v>
                </c:pt>
                <c:pt idx="5">
                  <c:v>36</c:v>
                </c:pt>
                <c:pt idx="6">
                  <c:v>41</c:v>
                </c:pt>
                <c:pt idx="7">
                  <c:v>38</c:v>
                </c:pt>
              </c:numCache>
            </c:numRef>
          </c:val>
          <c:extLst>
            <c:ext xmlns:c16="http://schemas.microsoft.com/office/drawing/2014/chart" uri="{C3380CC4-5D6E-409C-BE32-E72D297353CC}">
              <c16:uniqueId val="{0000000D-1CFF-5F48-AC6A-0D65EE074D05}"/>
            </c:ext>
          </c:extLst>
        </c:ser>
        <c:ser>
          <c:idx val="2"/>
          <c:order val="2"/>
          <c:tx>
            <c:strRef>
              <c:f>Sheet1!$D$1</c:f>
              <c:strCache>
                <c:ptCount val="1"/>
                <c:pt idx="0">
                  <c:v>Total Deals</c:v>
                </c:pt>
              </c:strCache>
            </c:strRef>
          </c:tx>
          <c:spPr>
            <a:solidFill>
              <a:schemeClr val="accent6"/>
            </a:solidFill>
            <a:ln>
              <a:noFill/>
            </a:ln>
            <a:effectLst/>
          </c:spPr>
          <c:invertIfNegative val="0"/>
          <c:dLbls>
            <c:dLbl>
              <c:idx val="0"/>
              <c:layout>
                <c:manualLayout>
                  <c:x val="-1.4967073028591942E-3"/>
                  <c:y val="7.327483455311102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C8B2-334A-ACA5-8D0AA2D029C8}"/>
                </c:ext>
              </c:extLst>
            </c:dLbl>
            <c:dLbl>
              <c:idx val="1"/>
              <c:layout>
                <c:manualLayout>
                  <c:x val="-2.7439316904421524E-17"/>
                  <c:y val="6.362402930453428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C8B2-334A-ACA5-8D0AA2D029C8}"/>
                </c:ext>
              </c:extLst>
            </c:dLbl>
            <c:dLbl>
              <c:idx val="2"/>
              <c:layout>
                <c:manualLayout>
                  <c:x val="0"/>
                  <c:y val="7.10331663498748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8B2-334A-ACA5-8D0AA2D029C8}"/>
                </c:ext>
              </c:extLst>
            </c:dLbl>
            <c:dLbl>
              <c:idx val="3"/>
              <c:layout>
                <c:manualLayout>
                  <c:x val="0"/>
                  <c:y val="7.46807238362424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C8B2-334A-ACA5-8D0AA2D029C8}"/>
                </c:ext>
              </c:extLst>
            </c:dLbl>
            <c:dLbl>
              <c:idx val="4"/>
              <c:layout>
                <c:manualLayout>
                  <c:x val="1.4967073028591942E-3"/>
                  <c:y val="6.597971958037565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C8B2-334A-ACA5-8D0AA2D029C8}"/>
                </c:ext>
              </c:extLst>
            </c:dLbl>
            <c:dLbl>
              <c:idx val="5"/>
              <c:layout>
                <c:manualLayout>
                  <c:x val="0"/>
                  <c:y val="6.89055202192439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8B2-334A-ACA5-8D0AA2D029C8}"/>
                </c:ext>
              </c:extLst>
            </c:dLbl>
            <c:dLbl>
              <c:idx val="6"/>
              <c:layout>
                <c:manualLayout>
                  <c:x val="0"/>
                  <c:y val="7.34842100970135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C8B2-334A-ACA5-8D0AA2D029C8}"/>
                </c:ext>
              </c:extLst>
            </c:dLbl>
            <c:dLbl>
              <c:idx val="7"/>
              <c:layout>
                <c:manualLayout>
                  <c:x val="8.9166042940425647E-4"/>
                  <c:y val="6.531109644429196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1CFF-5F48-AC6A-0D65EE074D05}"/>
                </c:ext>
              </c:extLst>
            </c:dLbl>
            <c:spPr>
              <a:noFill/>
              <a:ln>
                <a:noFill/>
              </a:ln>
              <a:effectLst/>
            </c:spPr>
            <c:txPr>
              <a:bodyPr rot="0" spcFirstLastPara="1" vertOverflow="ellipsis" vert="horz" wrap="square" anchor="b" anchorCtr="1"/>
              <a:lstStyle/>
              <a:p>
                <a:pPr>
                  <a:defRPr sz="9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Sheet1!$D$2:$D$9</c:f>
              <c:numCache>
                <c:formatCode>General</c:formatCode>
                <c:ptCount val="8"/>
                <c:pt idx="0">
                  <c:v>50</c:v>
                </c:pt>
                <c:pt idx="1">
                  <c:v>54</c:v>
                </c:pt>
                <c:pt idx="2">
                  <c:v>60</c:v>
                </c:pt>
                <c:pt idx="3">
                  <c:v>60</c:v>
                </c:pt>
                <c:pt idx="4">
                  <c:v>50</c:v>
                </c:pt>
                <c:pt idx="5">
                  <c:v>76</c:v>
                </c:pt>
                <c:pt idx="6">
                  <c:v>93</c:v>
                </c:pt>
                <c:pt idx="7">
                  <c:v>105</c:v>
                </c:pt>
              </c:numCache>
            </c:numRef>
          </c:val>
          <c:extLst>
            <c:ext xmlns:c16="http://schemas.microsoft.com/office/drawing/2014/chart" uri="{C3380CC4-5D6E-409C-BE32-E72D297353CC}">
              <c16:uniqueId val="{0000000F-1CFF-5F48-AC6A-0D65EE074D05}"/>
            </c:ext>
          </c:extLst>
        </c:ser>
        <c:dLbls>
          <c:showLegendKey val="0"/>
          <c:showVal val="1"/>
          <c:showCatName val="0"/>
          <c:showSerName val="0"/>
          <c:showPercent val="0"/>
          <c:showBubbleSize val="0"/>
        </c:dLbls>
        <c:gapWidth val="158"/>
        <c:axId val="40195200"/>
        <c:axId val="40196736"/>
      </c:barChart>
      <c:catAx>
        <c:axId val="40195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50" b="0" i="0" u="none" strike="noStrike" kern="1200" baseline="0">
                <a:solidFill>
                  <a:srgbClr val="231F20"/>
                </a:solidFill>
                <a:latin typeface="+mn-lt"/>
                <a:ea typeface="+mn-ea"/>
                <a:cs typeface="+mn-cs"/>
              </a:defRPr>
            </a:pPr>
            <a:endParaRPr lang="en-US"/>
          </a:p>
        </c:txPr>
        <c:crossAx val="40196736"/>
        <c:crossesAt val="1"/>
        <c:auto val="1"/>
        <c:lblAlgn val="ctr"/>
        <c:lblOffset val="100"/>
        <c:noMultiLvlLbl val="0"/>
      </c:catAx>
      <c:valAx>
        <c:axId val="40196736"/>
        <c:scaling>
          <c:orientation val="minMax"/>
          <c:max val="115"/>
          <c:min val="1"/>
        </c:scaling>
        <c:delete val="1"/>
        <c:axPos val="l"/>
        <c:majorGridlines>
          <c:spPr>
            <a:ln w="9525" cap="flat" cmpd="sng" algn="ctr">
              <a:solidFill>
                <a:schemeClr val="accent1">
                  <a:alpha val="9000"/>
                </a:schemeClr>
              </a:solidFill>
              <a:prstDash val="solid"/>
              <a:round/>
            </a:ln>
            <a:effectLst/>
          </c:spPr>
        </c:majorGridlines>
        <c:numFmt formatCode="General" sourceLinked="1"/>
        <c:majorTickMark val="none"/>
        <c:minorTickMark val="none"/>
        <c:tickLblPos val="low"/>
        <c:crossAx val="40195200"/>
        <c:crosses val="autoZero"/>
        <c:crossBetween val="between"/>
        <c:majorUnit val="10"/>
      </c:valAx>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80391248717045E-2"/>
          <c:y val="0.16092104560251044"/>
          <c:w val="0.81110156169876602"/>
          <c:h val="0.76450673467838504"/>
        </c:manualLayout>
      </c:layout>
      <c:barChart>
        <c:barDir val="col"/>
        <c:grouping val="clustered"/>
        <c:varyColors val="1"/>
        <c:ser>
          <c:idx val="0"/>
          <c:order val="0"/>
          <c:tx>
            <c:strRef>
              <c:f>Sheet1!$B$1</c:f>
              <c:strCache>
                <c:ptCount val="1"/>
                <c:pt idx="0">
                  <c:v>Nonprofit Buyers</c:v>
                </c:pt>
              </c:strCache>
            </c:strRef>
          </c:tx>
          <c:spPr>
            <a:solidFill>
              <a:schemeClr val="tx2"/>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1-B97A-48AD-A2F2-B93DD9C125F2}"/>
              </c:ext>
            </c:extLst>
          </c:dPt>
          <c:dPt>
            <c:idx val="1"/>
            <c:invertIfNegative val="0"/>
            <c:bubble3D val="0"/>
            <c:extLst>
              <c:ext xmlns:c16="http://schemas.microsoft.com/office/drawing/2014/chart" uri="{C3380CC4-5D6E-409C-BE32-E72D297353CC}">
                <c16:uniqueId val="{00000003-B97A-48AD-A2F2-B93DD9C125F2}"/>
              </c:ext>
            </c:extLst>
          </c:dPt>
          <c:dPt>
            <c:idx val="2"/>
            <c:invertIfNegative val="0"/>
            <c:bubble3D val="0"/>
            <c:extLst>
              <c:ext xmlns:c16="http://schemas.microsoft.com/office/drawing/2014/chart" uri="{C3380CC4-5D6E-409C-BE32-E72D297353CC}">
                <c16:uniqueId val="{00000005-B97A-48AD-A2F2-B93DD9C125F2}"/>
              </c:ext>
            </c:extLst>
          </c:dPt>
          <c:dPt>
            <c:idx val="3"/>
            <c:invertIfNegative val="0"/>
            <c:bubble3D val="0"/>
            <c:extLst>
              <c:ext xmlns:c16="http://schemas.microsoft.com/office/drawing/2014/chart" uri="{C3380CC4-5D6E-409C-BE32-E72D297353CC}">
                <c16:uniqueId val="{00000007-B97A-48AD-A2F2-B93DD9C125F2}"/>
              </c:ext>
            </c:extLst>
          </c:dPt>
          <c:dPt>
            <c:idx val="4"/>
            <c:invertIfNegative val="0"/>
            <c:bubble3D val="0"/>
            <c:extLst>
              <c:ext xmlns:c16="http://schemas.microsoft.com/office/drawing/2014/chart" uri="{C3380CC4-5D6E-409C-BE32-E72D297353CC}">
                <c16:uniqueId val="{00000009-B97A-48AD-A2F2-B93DD9C125F2}"/>
              </c:ext>
            </c:extLst>
          </c:dPt>
          <c:dPt>
            <c:idx val="5"/>
            <c:invertIfNegative val="0"/>
            <c:bubble3D val="0"/>
            <c:extLst>
              <c:ext xmlns:c16="http://schemas.microsoft.com/office/drawing/2014/chart" uri="{C3380CC4-5D6E-409C-BE32-E72D297353CC}">
                <c16:uniqueId val="{0000000B-B97A-48AD-A2F2-B93DD9C125F2}"/>
              </c:ext>
            </c:extLst>
          </c:dPt>
          <c:dLbls>
            <c:dLbl>
              <c:idx val="0"/>
              <c:layout>
                <c:manualLayout>
                  <c:x val="0"/>
                  <c:y val="6.93035922409846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97A-48AD-A2F2-B93DD9C125F2}"/>
                </c:ext>
              </c:extLst>
            </c:dLbl>
            <c:dLbl>
              <c:idx val="1"/>
              <c:layout>
                <c:manualLayout>
                  <c:x val="-2.7439316904421524E-17"/>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97A-48AD-A2F2-B93DD9C125F2}"/>
                </c:ext>
              </c:extLst>
            </c:dLbl>
            <c:dLbl>
              <c:idx val="2"/>
              <c:layout>
                <c:manualLayout>
                  <c:x val="0"/>
                  <c:y val="7.295114972735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97A-48AD-A2F2-B93DD9C125F2}"/>
                </c:ext>
              </c:extLst>
            </c:dLbl>
            <c:dLbl>
              <c:idx val="3"/>
              <c:layout>
                <c:manualLayout>
                  <c:x val="0"/>
                  <c:y val="7.295114972735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97A-48AD-A2F2-B93DD9C125F2}"/>
                </c:ext>
              </c:extLst>
            </c:dLbl>
            <c:dLbl>
              <c:idx val="4"/>
              <c:layout>
                <c:manualLayout>
                  <c:x val="-5.4878633808843049E-17"/>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97A-48AD-A2F2-B93DD9C125F2}"/>
                </c:ext>
              </c:extLst>
            </c:dLbl>
            <c:dLbl>
              <c:idx val="5"/>
              <c:layout>
                <c:manualLayout>
                  <c:x val="-1.097572676176861E-16"/>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97A-48AD-A2F2-B93DD9C125F2}"/>
                </c:ext>
              </c:extLst>
            </c:dLbl>
            <c:dLbl>
              <c:idx val="6"/>
              <c:layout>
                <c:manualLayout>
                  <c:x val="0"/>
                  <c:y val="7.29511497273521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C8B2-334A-ACA5-8D0AA2D029C8}"/>
                </c:ext>
              </c:extLst>
            </c:dLbl>
            <c:dLbl>
              <c:idx val="7"/>
              <c:layout>
                <c:manualLayout>
                  <c:x val="0"/>
                  <c:y val="7.29511497273521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8B2-334A-ACA5-8D0AA2D029C8}"/>
                </c:ext>
              </c:extLst>
            </c:dLbl>
            <c:spPr>
              <a:noFill/>
              <a:ln>
                <a:noFill/>
              </a:ln>
              <a:effectLst/>
            </c:spPr>
            <c:txPr>
              <a:bodyPr rot="0" spcFirstLastPara="1" vertOverflow="ellipsis" vert="horz" wrap="square" anchor="ctr" anchorCtr="1"/>
              <a:lstStyle/>
              <a:p>
                <a:pPr>
                  <a:defRPr sz="1000" b="0" i="0" u="none" strike="noStrike" kern="1200" baseline="0">
                    <a:solidFill>
                      <a:srgbClr val="FFFFFF"/>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Sheet1!$B$2:$B$9</c:f>
              <c:numCache>
                <c:formatCode>General</c:formatCode>
                <c:ptCount val="8"/>
                <c:pt idx="0">
                  <c:v>16</c:v>
                </c:pt>
                <c:pt idx="1">
                  <c:v>22</c:v>
                </c:pt>
                <c:pt idx="2">
                  <c:v>38</c:v>
                </c:pt>
                <c:pt idx="3">
                  <c:v>38</c:v>
                </c:pt>
                <c:pt idx="4">
                  <c:v>34</c:v>
                </c:pt>
                <c:pt idx="5">
                  <c:v>40</c:v>
                </c:pt>
                <c:pt idx="6">
                  <c:v>52</c:v>
                </c:pt>
                <c:pt idx="7">
                  <c:v>67</c:v>
                </c:pt>
              </c:numCache>
            </c:numRef>
          </c:val>
          <c:extLst>
            <c:ext xmlns:c16="http://schemas.microsoft.com/office/drawing/2014/chart" uri="{C3380CC4-5D6E-409C-BE32-E72D297353CC}">
              <c16:uniqueId val="{00000000-CEB6-477E-820B-575197027D80}"/>
            </c:ext>
          </c:extLst>
        </c:ser>
        <c:ser>
          <c:idx val="1"/>
          <c:order val="1"/>
          <c:tx>
            <c:strRef>
              <c:f>Sheet1!$C$1</c:f>
              <c:strCache>
                <c:ptCount val="1"/>
                <c:pt idx="0">
                  <c:v>For-Profit Buyers</c:v>
                </c:pt>
              </c:strCache>
            </c:strRef>
          </c:tx>
          <c:spPr>
            <a:solidFill>
              <a:schemeClr val="accent1"/>
            </a:solidFill>
            <a:ln>
              <a:noFill/>
            </a:ln>
            <a:effectLst/>
          </c:spPr>
          <c:invertIfNegative val="0"/>
          <c:dLbls>
            <c:dLbl>
              <c:idx val="0"/>
              <c:layout>
                <c:manualLayout>
                  <c:x val="-6.8598292261053811E-18"/>
                  <c:y val="6.56560347546170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C8B2-334A-ACA5-8D0AA2D029C8}"/>
                </c:ext>
              </c:extLst>
            </c:dLbl>
            <c:dLbl>
              <c:idx val="1"/>
              <c:layout>
                <c:manualLayout>
                  <c:x val="0"/>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8B2-334A-ACA5-8D0AA2D029C8}"/>
                </c:ext>
              </c:extLst>
            </c:dLbl>
            <c:dLbl>
              <c:idx val="2"/>
              <c:layout>
                <c:manualLayout>
                  <c:x val="0"/>
                  <c:y val="7.2951149727352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C8B2-334A-ACA5-8D0AA2D029C8}"/>
                </c:ext>
              </c:extLst>
            </c:dLbl>
            <c:dLbl>
              <c:idx val="3"/>
              <c:layout>
                <c:manualLayout>
                  <c:x val="0"/>
                  <c:y val="8.0246264700087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8B2-334A-ACA5-8D0AA2D029C8}"/>
                </c:ext>
              </c:extLst>
            </c:dLbl>
            <c:dLbl>
              <c:idx val="4"/>
              <c:layout>
                <c:manualLayout>
                  <c:x val="-5.4878633808843049E-17"/>
                  <c:y val="7.65987072137197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8B2-334A-ACA5-8D0AA2D029C8}"/>
                </c:ext>
              </c:extLst>
            </c:dLbl>
            <c:dLbl>
              <c:idx val="5"/>
              <c:layout>
                <c:manualLayout>
                  <c:x val="0"/>
                  <c:y val="9.11889371591903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8B2-334A-ACA5-8D0AA2D029C8}"/>
                </c:ext>
              </c:extLst>
            </c:dLbl>
            <c:dLbl>
              <c:idx val="6"/>
              <c:layout>
                <c:manualLayout>
                  <c:x val="-1.097572676176861E-16"/>
                  <c:y val="9.48364946455577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8B2-334A-ACA5-8D0AA2D029C8}"/>
                </c:ext>
              </c:extLst>
            </c:dLbl>
            <c:dLbl>
              <c:idx val="7"/>
              <c:layout>
                <c:manualLayout>
                  <c:x val="0"/>
                  <c:y val="6.97453921684226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CFF-5F48-AC6A-0D65EE074D0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Sheet1!$C$2:$C$9</c:f>
              <c:numCache>
                <c:formatCode>General</c:formatCode>
                <c:ptCount val="8"/>
                <c:pt idx="0">
                  <c:v>34</c:v>
                </c:pt>
                <c:pt idx="1">
                  <c:v>32</c:v>
                </c:pt>
                <c:pt idx="2">
                  <c:v>22</c:v>
                </c:pt>
                <c:pt idx="3">
                  <c:v>22</c:v>
                </c:pt>
                <c:pt idx="4">
                  <c:v>16</c:v>
                </c:pt>
                <c:pt idx="5">
                  <c:v>36</c:v>
                </c:pt>
                <c:pt idx="6">
                  <c:v>41</c:v>
                </c:pt>
                <c:pt idx="7">
                  <c:v>38</c:v>
                </c:pt>
              </c:numCache>
            </c:numRef>
          </c:val>
          <c:extLst>
            <c:ext xmlns:c16="http://schemas.microsoft.com/office/drawing/2014/chart" uri="{C3380CC4-5D6E-409C-BE32-E72D297353CC}">
              <c16:uniqueId val="{0000000D-1CFF-5F48-AC6A-0D65EE074D05}"/>
            </c:ext>
          </c:extLst>
        </c:ser>
        <c:ser>
          <c:idx val="2"/>
          <c:order val="2"/>
          <c:tx>
            <c:strRef>
              <c:f>Sheet1!$D$1</c:f>
              <c:strCache>
                <c:ptCount val="1"/>
                <c:pt idx="0">
                  <c:v>Total Deals</c:v>
                </c:pt>
              </c:strCache>
            </c:strRef>
          </c:tx>
          <c:spPr>
            <a:solidFill>
              <a:schemeClr val="accent6"/>
            </a:solidFill>
            <a:ln>
              <a:noFill/>
            </a:ln>
            <a:effectLst/>
          </c:spPr>
          <c:invertIfNegative val="0"/>
          <c:dLbls>
            <c:dLbl>
              <c:idx val="0"/>
              <c:layout>
                <c:manualLayout>
                  <c:x val="-1.4967073028591942E-3"/>
                  <c:y val="7.327483455311102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C8B2-334A-ACA5-8D0AA2D029C8}"/>
                </c:ext>
              </c:extLst>
            </c:dLbl>
            <c:dLbl>
              <c:idx val="1"/>
              <c:layout>
                <c:manualLayout>
                  <c:x val="-2.7439316904421524E-17"/>
                  <c:y val="6.362402930453428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C8B2-334A-ACA5-8D0AA2D029C8}"/>
                </c:ext>
              </c:extLst>
            </c:dLbl>
            <c:dLbl>
              <c:idx val="2"/>
              <c:layout>
                <c:manualLayout>
                  <c:x val="0"/>
                  <c:y val="7.10331663498748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8B2-334A-ACA5-8D0AA2D029C8}"/>
                </c:ext>
              </c:extLst>
            </c:dLbl>
            <c:dLbl>
              <c:idx val="3"/>
              <c:layout>
                <c:manualLayout>
                  <c:x val="0"/>
                  <c:y val="7.46807238362424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C8B2-334A-ACA5-8D0AA2D029C8}"/>
                </c:ext>
              </c:extLst>
            </c:dLbl>
            <c:dLbl>
              <c:idx val="4"/>
              <c:layout>
                <c:manualLayout>
                  <c:x val="1.4967073028591942E-3"/>
                  <c:y val="6.597971958037565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C8B2-334A-ACA5-8D0AA2D029C8}"/>
                </c:ext>
              </c:extLst>
            </c:dLbl>
            <c:dLbl>
              <c:idx val="5"/>
              <c:layout>
                <c:manualLayout>
                  <c:x val="0"/>
                  <c:y val="6.89055202192439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8B2-334A-ACA5-8D0AA2D029C8}"/>
                </c:ext>
              </c:extLst>
            </c:dLbl>
            <c:dLbl>
              <c:idx val="6"/>
              <c:layout>
                <c:manualLayout>
                  <c:x val="0"/>
                  <c:y val="7.34842100970135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C8B2-334A-ACA5-8D0AA2D029C8}"/>
                </c:ext>
              </c:extLst>
            </c:dLbl>
            <c:dLbl>
              <c:idx val="7"/>
              <c:layout>
                <c:manualLayout>
                  <c:x val="8.9166042940425647E-4"/>
                  <c:y val="6.531109644429196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1CFF-5F48-AC6A-0D65EE074D05}"/>
                </c:ext>
              </c:extLst>
            </c:dLbl>
            <c:spPr>
              <a:noFill/>
              <a:ln>
                <a:noFill/>
              </a:ln>
              <a:effectLst/>
            </c:spPr>
            <c:txPr>
              <a:bodyPr rot="0" spcFirstLastPara="1" vertOverflow="ellipsis" vert="horz" wrap="square" anchor="b" anchorCtr="1"/>
              <a:lstStyle/>
              <a:p>
                <a:pPr>
                  <a:defRPr sz="900" b="0"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2005</c:v>
                </c:pt>
                <c:pt idx="1">
                  <c:v>2006</c:v>
                </c:pt>
                <c:pt idx="2">
                  <c:v>2007</c:v>
                </c:pt>
                <c:pt idx="3">
                  <c:v>2008</c:v>
                </c:pt>
                <c:pt idx="4">
                  <c:v>2009</c:v>
                </c:pt>
                <c:pt idx="5">
                  <c:v>2010</c:v>
                </c:pt>
                <c:pt idx="6">
                  <c:v>2011</c:v>
                </c:pt>
                <c:pt idx="7">
                  <c:v>2012</c:v>
                </c:pt>
              </c:numCache>
            </c:numRef>
          </c:cat>
          <c:val>
            <c:numRef>
              <c:f>Sheet1!$D$2:$D$9</c:f>
              <c:numCache>
                <c:formatCode>General</c:formatCode>
                <c:ptCount val="8"/>
                <c:pt idx="0">
                  <c:v>50</c:v>
                </c:pt>
                <c:pt idx="1">
                  <c:v>54</c:v>
                </c:pt>
                <c:pt idx="2">
                  <c:v>60</c:v>
                </c:pt>
                <c:pt idx="3">
                  <c:v>60</c:v>
                </c:pt>
                <c:pt idx="4">
                  <c:v>50</c:v>
                </c:pt>
                <c:pt idx="5">
                  <c:v>76</c:v>
                </c:pt>
                <c:pt idx="6">
                  <c:v>93</c:v>
                </c:pt>
                <c:pt idx="7">
                  <c:v>105</c:v>
                </c:pt>
              </c:numCache>
            </c:numRef>
          </c:val>
          <c:extLst>
            <c:ext xmlns:c16="http://schemas.microsoft.com/office/drawing/2014/chart" uri="{C3380CC4-5D6E-409C-BE32-E72D297353CC}">
              <c16:uniqueId val="{0000000F-1CFF-5F48-AC6A-0D65EE074D05}"/>
            </c:ext>
          </c:extLst>
        </c:ser>
        <c:dLbls>
          <c:showLegendKey val="0"/>
          <c:showVal val="1"/>
          <c:showCatName val="0"/>
          <c:showSerName val="0"/>
          <c:showPercent val="0"/>
          <c:showBubbleSize val="0"/>
        </c:dLbls>
        <c:gapWidth val="158"/>
        <c:axId val="40960384"/>
        <c:axId val="40961920"/>
      </c:barChart>
      <c:catAx>
        <c:axId val="40960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1050" b="0" i="0" u="none" strike="noStrike" kern="1200" baseline="0">
                <a:solidFill>
                  <a:srgbClr val="231F20"/>
                </a:solidFill>
                <a:latin typeface="+mn-lt"/>
                <a:ea typeface="+mn-ea"/>
                <a:cs typeface="+mn-cs"/>
              </a:defRPr>
            </a:pPr>
            <a:endParaRPr lang="en-US"/>
          </a:p>
        </c:txPr>
        <c:crossAx val="40961920"/>
        <c:crossesAt val="1"/>
        <c:auto val="1"/>
        <c:lblAlgn val="ctr"/>
        <c:lblOffset val="100"/>
        <c:noMultiLvlLbl val="0"/>
      </c:catAx>
      <c:valAx>
        <c:axId val="40961920"/>
        <c:scaling>
          <c:orientation val="minMax"/>
          <c:max val="115"/>
          <c:min val="1"/>
        </c:scaling>
        <c:delete val="1"/>
        <c:axPos val="l"/>
        <c:majorGridlines>
          <c:spPr>
            <a:ln w="9525" cap="flat" cmpd="sng" algn="ctr">
              <a:solidFill>
                <a:schemeClr val="accent1">
                  <a:alpha val="9000"/>
                </a:schemeClr>
              </a:solidFill>
              <a:prstDash val="solid"/>
              <a:round/>
            </a:ln>
            <a:effectLst/>
          </c:spPr>
        </c:majorGridlines>
        <c:numFmt formatCode="General" sourceLinked="1"/>
        <c:majorTickMark val="none"/>
        <c:minorTickMark val="none"/>
        <c:tickLblPos val="low"/>
        <c:crossAx val="40960384"/>
        <c:crosses val="autoZero"/>
        <c:crossBetween val="between"/>
        <c:majorUnit val="10"/>
      </c:valAx>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1B8ABFC5-CE16-AC47-89A5-408B3BB129C3}" type="datetime1">
              <a:rPr lang="en-US" smtClean="0">
                <a:latin typeface="Arial"/>
              </a:rPr>
              <a:t>1/8/2020</a:t>
            </a:fld>
            <a:endParaRPr lang="en-US" dirty="0">
              <a:latin typeface="Arial"/>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A0840631-667B-8841-9448-63988E45EDD4}"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661139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Arial"/>
              </a:defRPr>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Arial"/>
              </a:defRPr>
            </a:lvl1pPr>
          </a:lstStyle>
          <a:p>
            <a:fld id="{55D2EF44-AEFA-214B-923B-89F825DBB273}" type="datetime1">
              <a:rPr lang="en-US" smtClean="0"/>
              <a:t>1/7/2020</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atin typeface="Arial"/>
              </a:defRPr>
            </a:lvl1pPr>
          </a:lstStyle>
          <a:p>
            <a:fld id="{A3406008-8684-4A40-BEED-F5A0BBAE151B}" type="slidenum">
              <a:rPr lang="en-US" smtClean="0"/>
              <a:pPr/>
              <a:t>‹#›</a:t>
            </a:fld>
            <a:endParaRPr lang="en-US" dirty="0"/>
          </a:p>
        </p:txBody>
      </p:sp>
    </p:spTree>
    <p:extLst>
      <p:ext uri="{BB962C8B-B14F-4D97-AF65-F5344CB8AC3E}">
        <p14:creationId xmlns:p14="http://schemas.microsoft.com/office/powerpoint/2010/main" val="30768789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5887">
              <a:defRPr/>
            </a:pPr>
            <a:fld id="{A3406008-8684-4A40-BEED-F5A0BBAE151B}" type="slidenum">
              <a:rPr lang="en-US">
                <a:solidFill>
                  <a:prstClr val="black"/>
                </a:solidFill>
              </a:rPr>
              <a:pPr defTabSz="465887">
                <a:defRPr/>
              </a:pPr>
              <a:t>1</a:t>
            </a:fld>
            <a:endParaRPr lang="en-US" dirty="0">
              <a:solidFill>
                <a:prstClr val="black"/>
              </a:solidFill>
            </a:endParaRPr>
          </a:p>
        </p:txBody>
      </p:sp>
    </p:spTree>
    <p:extLst>
      <p:ext uri="{BB962C8B-B14F-4D97-AF65-F5344CB8AC3E}">
        <p14:creationId xmlns:p14="http://schemas.microsoft.com/office/powerpoint/2010/main" val="2524815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67</a:t>
            </a:fld>
            <a:endParaRPr lang="en-US" dirty="0"/>
          </a:p>
        </p:txBody>
      </p:sp>
    </p:spTree>
    <p:extLst>
      <p:ext uri="{BB962C8B-B14F-4D97-AF65-F5344CB8AC3E}">
        <p14:creationId xmlns:p14="http://schemas.microsoft.com/office/powerpoint/2010/main" val="103626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70</a:t>
            </a:fld>
            <a:endParaRPr lang="en-US" dirty="0"/>
          </a:p>
        </p:txBody>
      </p:sp>
    </p:spTree>
    <p:extLst>
      <p:ext uri="{BB962C8B-B14F-4D97-AF65-F5344CB8AC3E}">
        <p14:creationId xmlns:p14="http://schemas.microsoft.com/office/powerpoint/2010/main" val="647522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72</a:t>
            </a:fld>
            <a:endParaRPr lang="en-US" dirty="0"/>
          </a:p>
        </p:txBody>
      </p:sp>
    </p:spTree>
    <p:extLst>
      <p:ext uri="{BB962C8B-B14F-4D97-AF65-F5344CB8AC3E}">
        <p14:creationId xmlns:p14="http://schemas.microsoft.com/office/powerpoint/2010/main" val="1768822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3406008-8684-4A40-BEED-F5A0BBAE151B}"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156204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75</a:t>
            </a:fld>
            <a:endParaRPr lang="en-US" dirty="0"/>
          </a:p>
        </p:txBody>
      </p:sp>
    </p:spTree>
    <p:extLst>
      <p:ext uri="{BB962C8B-B14F-4D97-AF65-F5344CB8AC3E}">
        <p14:creationId xmlns:p14="http://schemas.microsoft.com/office/powerpoint/2010/main" val="3734593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3406008-8684-4A40-BEED-F5A0BBAE151B}"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821136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78</a:t>
            </a:fld>
            <a:endParaRPr lang="en-US" dirty="0"/>
          </a:p>
        </p:txBody>
      </p:sp>
    </p:spTree>
    <p:extLst>
      <p:ext uri="{BB962C8B-B14F-4D97-AF65-F5344CB8AC3E}">
        <p14:creationId xmlns:p14="http://schemas.microsoft.com/office/powerpoint/2010/main" val="4133648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79</a:t>
            </a:fld>
            <a:endParaRPr lang="en-US" dirty="0"/>
          </a:p>
        </p:txBody>
      </p:sp>
    </p:spTree>
    <p:extLst>
      <p:ext uri="{BB962C8B-B14F-4D97-AF65-F5344CB8AC3E}">
        <p14:creationId xmlns:p14="http://schemas.microsoft.com/office/powerpoint/2010/main" val="1866134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80</a:t>
            </a:fld>
            <a:endParaRPr lang="en-US" dirty="0"/>
          </a:p>
        </p:txBody>
      </p:sp>
    </p:spTree>
    <p:extLst>
      <p:ext uri="{BB962C8B-B14F-4D97-AF65-F5344CB8AC3E}">
        <p14:creationId xmlns:p14="http://schemas.microsoft.com/office/powerpoint/2010/main" val="882295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81</a:t>
            </a:fld>
            <a:endParaRPr lang="en-US" dirty="0"/>
          </a:p>
        </p:txBody>
      </p:sp>
    </p:spTree>
    <p:extLst>
      <p:ext uri="{BB962C8B-B14F-4D97-AF65-F5344CB8AC3E}">
        <p14:creationId xmlns:p14="http://schemas.microsoft.com/office/powerpoint/2010/main" val="774062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2</a:t>
            </a:fld>
            <a:endParaRPr lang="en-US" dirty="0"/>
          </a:p>
        </p:txBody>
      </p:sp>
    </p:spTree>
    <p:extLst>
      <p:ext uri="{BB962C8B-B14F-4D97-AF65-F5344CB8AC3E}">
        <p14:creationId xmlns:p14="http://schemas.microsoft.com/office/powerpoint/2010/main" val="2122198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82</a:t>
            </a:fld>
            <a:endParaRPr lang="en-US" dirty="0"/>
          </a:p>
        </p:txBody>
      </p:sp>
    </p:spTree>
    <p:extLst>
      <p:ext uri="{BB962C8B-B14F-4D97-AF65-F5344CB8AC3E}">
        <p14:creationId xmlns:p14="http://schemas.microsoft.com/office/powerpoint/2010/main" val="500132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84</a:t>
            </a:fld>
            <a:endParaRPr lang="en-US" dirty="0"/>
          </a:p>
        </p:txBody>
      </p:sp>
    </p:spTree>
    <p:extLst>
      <p:ext uri="{BB962C8B-B14F-4D97-AF65-F5344CB8AC3E}">
        <p14:creationId xmlns:p14="http://schemas.microsoft.com/office/powerpoint/2010/main" val="1630536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86</a:t>
            </a:fld>
            <a:endParaRPr lang="en-US" dirty="0"/>
          </a:p>
        </p:txBody>
      </p:sp>
    </p:spTree>
    <p:extLst>
      <p:ext uri="{BB962C8B-B14F-4D97-AF65-F5344CB8AC3E}">
        <p14:creationId xmlns:p14="http://schemas.microsoft.com/office/powerpoint/2010/main" val="1126069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5</a:t>
            </a:fld>
            <a:endParaRPr lang="en-US" dirty="0"/>
          </a:p>
        </p:txBody>
      </p:sp>
    </p:spTree>
    <p:extLst>
      <p:ext uri="{BB962C8B-B14F-4D97-AF65-F5344CB8AC3E}">
        <p14:creationId xmlns:p14="http://schemas.microsoft.com/office/powerpoint/2010/main" val="3813675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a:t>
            </a:fld>
            <a:endParaRPr lang="en-US" dirty="0"/>
          </a:p>
        </p:txBody>
      </p:sp>
    </p:spTree>
    <p:extLst>
      <p:ext uri="{BB962C8B-B14F-4D97-AF65-F5344CB8AC3E}">
        <p14:creationId xmlns:p14="http://schemas.microsoft.com/office/powerpoint/2010/main" val="3043505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58</a:t>
            </a:fld>
            <a:endParaRPr lang="en-US" dirty="0"/>
          </a:p>
        </p:txBody>
      </p:sp>
    </p:spTree>
    <p:extLst>
      <p:ext uri="{BB962C8B-B14F-4D97-AF65-F5344CB8AC3E}">
        <p14:creationId xmlns:p14="http://schemas.microsoft.com/office/powerpoint/2010/main" val="3127365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61</a:t>
            </a:fld>
            <a:endParaRPr lang="en-US" dirty="0"/>
          </a:p>
        </p:txBody>
      </p:sp>
    </p:spTree>
    <p:extLst>
      <p:ext uri="{BB962C8B-B14F-4D97-AF65-F5344CB8AC3E}">
        <p14:creationId xmlns:p14="http://schemas.microsoft.com/office/powerpoint/2010/main" val="821173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62</a:t>
            </a:fld>
            <a:endParaRPr lang="en-US" dirty="0"/>
          </a:p>
        </p:txBody>
      </p:sp>
    </p:spTree>
    <p:extLst>
      <p:ext uri="{BB962C8B-B14F-4D97-AF65-F5344CB8AC3E}">
        <p14:creationId xmlns:p14="http://schemas.microsoft.com/office/powerpoint/2010/main" val="4144002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63</a:t>
            </a:fld>
            <a:endParaRPr lang="en-US" dirty="0"/>
          </a:p>
        </p:txBody>
      </p:sp>
    </p:spTree>
    <p:extLst>
      <p:ext uri="{BB962C8B-B14F-4D97-AF65-F5344CB8AC3E}">
        <p14:creationId xmlns:p14="http://schemas.microsoft.com/office/powerpoint/2010/main" val="1448927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06008-8684-4A40-BEED-F5A0BBAE151B}" type="slidenum">
              <a:rPr lang="en-US" smtClean="0"/>
              <a:pPr/>
              <a:t>65</a:t>
            </a:fld>
            <a:endParaRPr lang="en-US" dirty="0"/>
          </a:p>
        </p:txBody>
      </p:sp>
    </p:spTree>
    <p:extLst>
      <p:ext uri="{BB962C8B-B14F-4D97-AF65-F5344CB8AC3E}">
        <p14:creationId xmlns:p14="http://schemas.microsoft.com/office/powerpoint/2010/main" val="1945638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erior">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p:nvPr>
        </p:nvSpPr>
        <p:spPr>
          <a:xfrm>
            <a:off x="761999" y="994173"/>
            <a:ext cx="7731071"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4" name="Title Placeholder 1">
            <a:extLst>
              <a:ext uri="{FF2B5EF4-FFF2-40B4-BE49-F238E27FC236}">
                <a16:creationId xmlns:a16="http://schemas.microsoft.com/office/drawing/2014/main" id="{2F7F4F80-CEA8-664F-AC70-1B3BB1B3E36A}"/>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54024588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2C673C12-7295-D044-BA34-67FC8FFD72B7}"/>
              </a:ext>
            </a:extLst>
          </p:cNvPr>
          <p:cNvGraphicFramePr/>
          <p:nvPr userDrawn="1"/>
        </p:nvGraphicFramePr>
        <p:xfrm>
          <a:off x="635668" y="769909"/>
          <a:ext cx="8485293" cy="3481782"/>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Placeholder 1">
            <a:extLst>
              <a:ext uri="{FF2B5EF4-FFF2-40B4-BE49-F238E27FC236}">
                <a16:creationId xmlns:a16="http://schemas.microsoft.com/office/drawing/2014/main" id="{1C787988-ABD1-B146-B52D-D9D0F1459B91}"/>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86900056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E410F1-2C50-4048-844B-D61D47FBC980}"/>
              </a:ext>
            </a:extLst>
          </p:cNvPr>
          <p:cNvSpPr>
            <a:spLocks noGrp="1"/>
          </p:cNvSpPr>
          <p:nvPr>
            <p:ph type="title"/>
          </p:nvPr>
        </p:nvSpPr>
        <p:spPr>
          <a:xfrm>
            <a:off x="1371600" y="3657600"/>
            <a:ext cx="6400800" cy="457200"/>
          </a:xfrm>
          <a:prstGeom prst="rect">
            <a:avLst/>
          </a:prstGeom>
        </p:spPr>
        <p:txBody>
          <a:bodyPr anchor="ctr" anchorCtr="0"/>
          <a:lstStyle>
            <a:lvl1pPr algn="ctr">
              <a:defRPr sz="1600" b="1" cap="none" baseline="0">
                <a:solidFill>
                  <a:srgbClr val="565656"/>
                </a:solidFill>
                <a:latin typeface="Arial"/>
                <a:cs typeface="Arial"/>
              </a:defRPr>
            </a:lvl1pPr>
          </a:lstStyle>
          <a:p>
            <a:r>
              <a:rPr lang="en-US" dirty="0"/>
              <a:t>Click to edit Master title style</a:t>
            </a:r>
          </a:p>
        </p:txBody>
      </p:sp>
      <p:sp>
        <p:nvSpPr>
          <p:cNvPr id="6" name="Picture Placeholder 2">
            <a:extLst>
              <a:ext uri="{FF2B5EF4-FFF2-40B4-BE49-F238E27FC236}">
                <a16:creationId xmlns:a16="http://schemas.microsoft.com/office/drawing/2014/main" id="{7AF856BC-7AE3-014A-B39E-31FEE94B7E22}"/>
              </a:ext>
            </a:extLst>
          </p:cNvPr>
          <p:cNvSpPr>
            <a:spLocks noGrp="1"/>
          </p:cNvSpPr>
          <p:nvPr>
            <p:ph type="pic" idx="1"/>
          </p:nvPr>
        </p:nvSpPr>
        <p:spPr>
          <a:xfrm>
            <a:off x="1371600" y="914400"/>
            <a:ext cx="6400800" cy="274320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Tree>
    <p:extLst>
      <p:ext uri="{BB962C8B-B14F-4D97-AF65-F5344CB8AC3E}">
        <p14:creationId xmlns:p14="http://schemas.microsoft.com/office/powerpoint/2010/main" val="4248661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nal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9C24BF-5118-BD44-97EC-BA753E3D984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1139772"/>
            <a:ext cx="1627632" cy="894506"/>
          </a:xfrm>
          <a:prstGeom prst="rect">
            <a:avLst/>
          </a:prstGeom>
        </p:spPr>
      </p:pic>
      <p:pic>
        <p:nvPicPr>
          <p:cNvPr id="12" name="Picture 11">
            <a:extLst>
              <a:ext uri="{FF2B5EF4-FFF2-40B4-BE49-F238E27FC236}">
                <a16:creationId xmlns:a16="http://schemas.microsoft.com/office/drawing/2014/main" id="{EB99068C-E0B0-D643-9E11-417619533F7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523171" y="1138839"/>
            <a:ext cx="1627632" cy="895422"/>
          </a:xfrm>
          <a:prstGeom prst="rect">
            <a:avLst/>
          </a:prstGeom>
        </p:spPr>
      </p:pic>
      <p:pic>
        <p:nvPicPr>
          <p:cNvPr id="13" name="Picture 12">
            <a:extLst>
              <a:ext uri="{FF2B5EF4-FFF2-40B4-BE49-F238E27FC236}">
                <a16:creationId xmlns:a16="http://schemas.microsoft.com/office/drawing/2014/main" id="{453EEFE8-F002-EB48-812B-7B852CC25C5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b="20451"/>
          <a:stretch/>
        </p:blipFill>
        <p:spPr>
          <a:xfrm>
            <a:off x="743854" y="1143000"/>
            <a:ext cx="1628665" cy="896112"/>
          </a:xfrm>
          <a:prstGeom prst="rect">
            <a:avLst/>
          </a:prstGeom>
        </p:spPr>
      </p:pic>
      <p:sp>
        <p:nvSpPr>
          <p:cNvPr id="18" name="Text Placeholder 2">
            <a:extLst>
              <a:ext uri="{FF2B5EF4-FFF2-40B4-BE49-F238E27FC236}">
                <a16:creationId xmlns:a16="http://schemas.microsoft.com/office/drawing/2014/main" id="{72248470-C371-734D-B43D-A0CD300D8607}"/>
              </a:ext>
            </a:extLst>
          </p:cNvPr>
          <p:cNvSpPr>
            <a:spLocks noGrp="1"/>
          </p:cNvSpPr>
          <p:nvPr>
            <p:ph type="body" idx="13" hasCustomPrompt="1"/>
          </p:nvPr>
        </p:nvSpPr>
        <p:spPr>
          <a:xfrm>
            <a:off x="73152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19" name="Text Placeholder 2">
            <a:extLst>
              <a:ext uri="{FF2B5EF4-FFF2-40B4-BE49-F238E27FC236}">
                <a16:creationId xmlns:a16="http://schemas.microsoft.com/office/drawing/2014/main" id="{B118AB79-C633-BA4A-85DE-CF0CFB392BEE}"/>
              </a:ext>
            </a:extLst>
          </p:cNvPr>
          <p:cNvSpPr>
            <a:spLocks noGrp="1"/>
          </p:cNvSpPr>
          <p:nvPr>
            <p:ph type="body" idx="14" hasCustomPrompt="1"/>
          </p:nvPr>
        </p:nvSpPr>
        <p:spPr>
          <a:xfrm>
            <a:off x="265176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20" name="Text Placeholder 2">
            <a:extLst>
              <a:ext uri="{FF2B5EF4-FFF2-40B4-BE49-F238E27FC236}">
                <a16:creationId xmlns:a16="http://schemas.microsoft.com/office/drawing/2014/main" id="{E091FA86-3D63-344E-A9C2-D3F6B5AC845C}"/>
              </a:ext>
            </a:extLst>
          </p:cNvPr>
          <p:cNvSpPr>
            <a:spLocks noGrp="1"/>
          </p:cNvSpPr>
          <p:nvPr>
            <p:ph type="body" idx="15" hasCustomPrompt="1"/>
          </p:nvPr>
        </p:nvSpPr>
        <p:spPr>
          <a:xfrm>
            <a:off x="457200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26" name="Text Placeholder 2">
            <a:extLst>
              <a:ext uri="{FF2B5EF4-FFF2-40B4-BE49-F238E27FC236}">
                <a16:creationId xmlns:a16="http://schemas.microsoft.com/office/drawing/2014/main" id="{10589EA4-0518-E945-88E9-2027EA5531E1}"/>
              </a:ext>
            </a:extLst>
          </p:cNvPr>
          <p:cNvSpPr>
            <a:spLocks noGrp="1"/>
          </p:cNvSpPr>
          <p:nvPr>
            <p:ph type="body" idx="16" hasCustomPrompt="1"/>
          </p:nvPr>
        </p:nvSpPr>
        <p:spPr>
          <a:xfrm>
            <a:off x="6522138"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pic>
        <p:nvPicPr>
          <p:cNvPr id="27" name="Picture 26">
            <a:extLst>
              <a:ext uri="{FF2B5EF4-FFF2-40B4-BE49-F238E27FC236}">
                <a16:creationId xmlns:a16="http://schemas.microsoft.com/office/drawing/2014/main" id="{5F76C886-87E7-E449-BFB8-C32F94A516FB}"/>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17450" b="1717"/>
          <a:stretch/>
        </p:blipFill>
        <p:spPr>
          <a:xfrm>
            <a:off x="2651760" y="1142042"/>
            <a:ext cx="1606929" cy="896112"/>
          </a:xfrm>
          <a:prstGeom prst="rect">
            <a:avLst/>
          </a:prstGeom>
        </p:spPr>
      </p:pic>
      <p:sp>
        <p:nvSpPr>
          <p:cNvPr id="14" name="Title Placeholder 1">
            <a:extLst>
              <a:ext uri="{FF2B5EF4-FFF2-40B4-BE49-F238E27FC236}">
                <a16:creationId xmlns:a16="http://schemas.microsoft.com/office/drawing/2014/main" id="{0B9748C4-E3A8-3A43-A0E7-DF22C25648B2}"/>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8705852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with bullets">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953170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Export Contro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CB7A1F-3D37-1A48-A69A-D3704F7FE8FB}"/>
              </a:ext>
            </a:extLst>
          </p:cNvPr>
          <p:cNvSpPr/>
          <p:nvPr userDrawn="1"/>
        </p:nvSpPr>
        <p:spPr>
          <a:xfrm flipV="1">
            <a:off x="0" y="-1"/>
            <a:ext cx="9144000" cy="692727"/>
          </a:xfrm>
          <a:prstGeom prst="rect">
            <a:avLst/>
          </a:prstGeom>
          <a:solidFill>
            <a:srgbClr val="0025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0031B"/>
              </a:solidFill>
              <a:latin typeface="Arial"/>
            </a:endParaRPr>
          </a:p>
        </p:txBody>
      </p:sp>
      <p:sp>
        <p:nvSpPr>
          <p:cNvPr id="3"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6"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 y="4700792"/>
            <a:ext cx="1774445" cy="367334"/>
          </a:xfrm>
          <a:prstGeom prst="rect">
            <a:avLst/>
          </a:prstGeom>
        </p:spPr>
      </p:pic>
    </p:spTree>
    <p:extLst>
      <p:ext uri="{BB962C8B-B14F-4D97-AF65-F5344CB8AC3E}">
        <p14:creationId xmlns:p14="http://schemas.microsoft.com/office/powerpoint/2010/main" val="2144732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2 Contents with bullets">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Content Placeholder 2">
            <a:extLst>
              <a:ext uri="{FF2B5EF4-FFF2-40B4-BE49-F238E27FC236}">
                <a16:creationId xmlns:a16="http://schemas.microsoft.com/office/drawing/2014/main" id="{F1F59F49-3DCE-254E-BCF3-1A274CDC2186}"/>
              </a:ext>
            </a:extLst>
          </p:cNvPr>
          <p:cNvSpPr>
            <a:spLocks noGrp="1"/>
          </p:cNvSpPr>
          <p:nvPr>
            <p:ph sz="half" idx="10" hasCustomPrompt="1"/>
          </p:nvPr>
        </p:nvSpPr>
        <p:spPr>
          <a:xfrm>
            <a:off x="457200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948372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0" y="3657600"/>
            <a:ext cx="6400800" cy="457200"/>
          </a:xfrm>
          <a:prstGeom prst="rect">
            <a:avLst/>
          </a:prstGeom>
        </p:spPr>
        <p:txBody>
          <a:bodyPr anchor="ctr" anchorCtr="0"/>
          <a:lstStyle>
            <a:lvl1pPr algn="ctr">
              <a:defRPr sz="1600" b="1" cap="none" baseline="0">
                <a:solidFill>
                  <a:srgbClr val="565656"/>
                </a:solidFill>
                <a:latin typeface="Arial"/>
                <a:cs typeface="Arial"/>
              </a:defRPr>
            </a:lvl1pPr>
          </a:lstStyle>
          <a:p>
            <a:r>
              <a:rPr lang="en-US" dirty="0"/>
              <a:t>Click to edit Master title style</a:t>
            </a:r>
          </a:p>
        </p:txBody>
      </p:sp>
      <p:sp>
        <p:nvSpPr>
          <p:cNvPr id="3" name="Picture Placeholder 2"/>
          <p:cNvSpPr>
            <a:spLocks noGrp="1"/>
          </p:cNvSpPr>
          <p:nvPr>
            <p:ph type="pic" idx="1"/>
          </p:nvPr>
        </p:nvSpPr>
        <p:spPr>
          <a:xfrm>
            <a:off x="1371600" y="914400"/>
            <a:ext cx="6400800" cy="274320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5" name="Title Placeholder 1"/>
          <p:cNvSpPr txBox="1">
            <a:spLocks/>
          </p:cNvSpPr>
          <p:nvPr userDrawn="1"/>
        </p:nvSpPr>
        <p:spPr>
          <a:xfrm>
            <a:off x="0" y="1"/>
            <a:ext cx="9144000" cy="685800"/>
          </a:xfrm>
          <a:prstGeom prst="rect">
            <a:avLst/>
          </a:prstGeom>
        </p:spPr>
        <p:txBody>
          <a:bodyPr vert="horz" lIns="457200" tIns="45720" rIns="457200" bIns="45720" rtlCol="0" anchor="ctr">
            <a:normAutofit/>
          </a:bodyPr>
          <a:lstStyle>
            <a:lvl1pPr algn="l" defTabSz="342892" rtl="0" eaLnBrk="1" latinLnBrk="0" hangingPunct="1">
              <a:spcBef>
                <a:spcPct val="0"/>
              </a:spcBef>
              <a:buNone/>
              <a:defRPr sz="2100" b="0" i="0" kern="1200" cap="all">
                <a:solidFill>
                  <a:schemeClr val="bg1"/>
                </a:solidFill>
                <a:latin typeface="Proxima Nova Bold"/>
                <a:ea typeface="+mj-ea"/>
                <a:cs typeface="Proxima Nova Bold"/>
              </a:defRPr>
            </a:lvl1pPr>
          </a:lstStyle>
          <a:p>
            <a:r>
              <a:rPr lang="en-US" sz="2200" b="1" cap="none" baseline="0" dirty="0">
                <a:latin typeface="+mn-lt"/>
              </a:rPr>
              <a:t>Click to add title</a:t>
            </a:r>
          </a:p>
        </p:txBody>
      </p:sp>
    </p:spTree>
    <p:extLst>
      <p:ext uri="{BB962C8B-B14F-4D97-AF65-F5344CB8AC3E}">
        <p14:creationId xmlns:p14="http://schemas.microsoft.com/office/powerpoint/2010/main" val="2220868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3E0FCB-812C-8443-9C70-92BF8E46D3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5" name="Rectangle 4"/>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8" name="Picture 7">
            <a:extLst>
              <a:ext uri="{FF2B5EF4-FFF2-40B4-BE49-F238E27FC236}">
                <a16:creationId xmlns:a16="http://schemas.microsoft.com/office/drawing/2014/main" id="{3F746930-33DA-A046-AAF7-DF5A5E9AAD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5D955C25-4D5C-9547-9855-67176FD5F3A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3624795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Section Optio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B0899B-1EFE-2B42-9FD5-0E0ED8AE943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0" y="-5550"/>
            <a:ext cx="9144000" cy="5143501"/>
          </a:xfrm>
          <a:prstGeom prst="rect">
            <a:avLst/>
          </a:prstGeom>
        </p:spPr>
      </p:pic>
      <p:sp>
        <p:nvSpPr>
          <p:cNvPr id="10" name="Rectangle 9">
            <a:extLst>
              <a:ext uri="{FF2B5EF4-FFF2-40B4-BE49-F238E27FC236}">
                <a16:creationId xmlns:a16="http://schemas.microsoft.com/office/drawing/2014/main" id="{90158379-2EA6-5140-A75A-DCCFFF4F64BB}"/>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12" name="Picture 11">
            <a:extLst>
              <a:ext uri="{FF2B5EF4-FFF2-40B4-BE49-F238E27FC236}">
                <a16:creationId xmlns:a16="http://schemas.microsoft.com/office/drawing/2014/main" id="{CBE72BC3-B861-CB4E-A800-D497EF3079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2A7EFDD0-5271-EB45-A839-2510E14109F4}"/>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38046807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Bulleted List With Take Away RB">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477D3BA-32AB-4242-9B88-869A3E00C5B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5" name="Content Placeholder 2">
            <a:extLst>
              <a:ext uri="{FF2B5EF4-FFF2-40B4-BE49-F238E27FC236}">
                <a16:creationId xmlns:a16="http://schemas.microsoft.com/office/drawing/2014/main" id="{11A63B2E-58B4-064F-81AA-254E3367BAA9}"/>
              </a:ext>
            </a:extLst>
          </p:cNvPr>
          <p:cNvSpPr>
            <a:spLocks noGrp="1"/>
          </p:cNvSpPr>
          <p:nvPr>
            <p:ph sz="half" idx="1" hasCustomPrompt="1"/>
          </p:nvPr>
        </p:nvSpPr>
        <p:spPr>
          <a:xfrm>
            <a:off x="0" y="914400"/>
            <a:ext cx="9143999" cy="3337878"/>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0" hasCustomPrompt="1"/>
          </p:nvPr>
        </p:nvSpPr>
        <p:spPr>
          <a:xfrm>
            <a:off x="0" y="4252278"/>
            <a:ext cx="9144000" cy="454005"/>
          </a:xfrm>
          <a:prstGeom prst="rect">
            <a:avLst/>
          </a:prstGeom>
        </p:spPr>
        <p:txBody>
          <a:bodyPr wrap="square">
            <a:normAutofit/>
          </a:bodyPr>
          <a:lstStyle>
            <a:lvl1pPr>
              <a:defRPr baseline="0">
                <a:solidFill>
                  <a:srgbClr val="002454"/>
                </a:solidFill>
              </a:defRPr>
            </a:lvl1pPr>
            <a:lvl2pPr>
              <a:defRPr>
                <a:solidFill>
                  <a:srgbClr val="002454"/>
                </a:solidFill>
              </a:defRPr>
            </a:lvl2pPr>
            <a:lvl3pPr>
              <a:defRPr>
                <a:solidFill>
                  <a:srgbClr val="002454"/>
                </a:solidFill>
              </a:defRPr>
            </a:lvl3pPr>
            <a:lvl4pPr>
              <a:defRPr>
                <a:solidFill>
                  <a:srgbClr val="002454"/>
                </a:solidFill>
              </a:defRPr>
            </a:lvl4pPr>
            <a:lvl5pPr>
              <a:defRPr>
                <a:solidFill>
                  <a:srgbClr val="002454"/>
                </a:solidFill>
              </a:defRPr>
            </a:lvl5pPr>
          </a:lstStyle>
          <a:p>
            <a:pPr lvl="0"/>
            <a:r>
              <a:rPr lang="en-US" dirty="0"/>
              <a:t>Click to edit text</a:t>
            </a:r>
          </a:p>
        </p:txBody>
      </p:sp>
    </p:spTree>
    <p:extLst>
      <p:ext uri="{BB962C8B-B14F-4D97-AF65-F5344CB8AC3E}">
        <p14:creationId xmlns:p14="http://schemas.microsoft.com/office/powerpoint/2010/main" val="21745574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ed Lis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477D3BA-32AB-4242-9B88-869A3E00C5B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5" name="Content Placeholder 2">
            <a:extLst>
              <a:ext uri="{FF2B5EF4-FFF2-40B4-BE49-F238E27FC236}">
                <a16:creationId xmlns:a16="http://schemas.microsoft.com/office/drawing/2014/main" id="{11A63B2E-58B4-064F-81AA-254E3367BAA9}"/>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257048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terior">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p:nvPr>
        </p:nvSpPr>
        <p:spPr>
          <a:xfrm>
            <a:off x="761999" y="994173"/>
            <a:ext cx="7731071"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4" name="Title Placeholder 1">
            <a:extLst>
              <a:ext uri="{FF2B5EF4-FFF2-40B4-BE49-F238E27FC236}">
                <a16:creationId xmlns:a16="http://schemas.microsoft.com/office/drawing/2014/main" id="{2F7F4F80-CEA8-664F-AC70-1B3BB1B3E36A}"/>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32490331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ulleted Lis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477D3BA-32AB-4242-9B88-869A3E00C5B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5" name="Content Placeholder 2">
            <a:extLst>
              <a:ext uri="{FF2B5EF4-FFF2-40B4-BE49-F238E27FC236}">
                <a16:creationId xmlns:a16="http://schemas.microsoft.com/office/drawing/2014/main" id="{11A63B2E-58B4-064F-81AA-254E3367BAA9}"/>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0474220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ubhead and Content">
    <p:spTree>
      <p:nvGrpSpPr>
        <p:cNvPr id="1" name=""/>
        <p:cNvGrpSpPr/>
        <p:nvPr/>
      </p:nvGrpSpPr>
      <p:grpSpPr>
        <a:xfrm>
          <a:off x="0" y="0"/>
          <a:ext cx="0" cy="0"/>
          <a:chOff x="0" y="0"/>
          <a:chExt cx="0" cy="0"/>
        </a:xfrm>
      </p:grpSpPr>
      <p:sp>
        <p:nvSpPr>
          <p:cNvPr id="9" name="Title Placeholder 1"/>
          <p:cNvSpPr txBox="1">
            <a:spLocks/>
          </p:cNvSpPr>
          <p:nvPr userDrawn="1"/>
        </p:nvSpPr>
        <p:spPr>
          <a:xfrm>
            <a:off x="457201" y="-97925"/>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7"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11"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1143000"/>
            <a:ext cx="9143999"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4" name="Text Placeholder 2"/>
          <p:cNvSpPr>
            <a:spLocks noGrp="1"/>
          </p:cNvSpPr>
          <p:nvPr>
            <p:ph type="body" idx="10" hasCustomPrompt="1"/>
          </p:nvPr>
        </p:nvSpPr>
        <p:spPr>
          <a:xfrm>
            <a:off x="1" y="685800"/>
            <a:ext cx="9143999"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Tree>
    <p:extLst>
      <p:ext uri="{BB962C8B-B14F-4D97-AF65-F5344CB8AC3E}">
        <p14:creationId xmlns:p14="http://schemas.microsoft.com/office/powerpoint/2010/main" val="24600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Bulleted Lis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C7225BB9-FAA7-D342-9AFF-4CC18365A2D9}"/>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8" name="Content Placeholder 2">
            <a:extLst>
              <a:ext uri="{FF2B5EF4-FFF2-40B4-BE49-F238E27FC236}">
                <a16:creationId xmlns:a16="http://schemas.microsoft.com/office/drawing/2014/main" id="{23BC00B2-0667-1940-A1CA-DF3F795A1352}"/>
              </a:ext>
            </a:extLst>
          </p:cNvPr>
          <p:cNvSpPr>
            <a:spLocks noGrp="1"/>
          </p:cNvSpPr>
          <p:nvPr>
            <p:ph sz="half" idx="1" hasCustomPrompt="1"/>
          </p:nvPr>
        </p:nvSpPr>
        <p:spPr>
          <a:xfrm>
            <a:off x="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9" name="Content Placeholder 2">
            <a:extLst>
              <a:ext uri="{FF2B5EF4-FFF2-40B4-BE49-F238E27FC236}">
                <a16:creationId xmlns:a16="http://schemas.microsoft.com/office/drawing/2014/main" id="{88C52A8D-14B7-7D42-8786-66D3C8E5DE82}"/>
              </a:ext>
            </a:extLst>
          </p:cNvPr>
          <p:cNvSpPr>
            <a:spLocks noGrp="1"/>
          </p:cNvSpPr>
          <p:nvPr>
            <p:ph sz="half" idx="10" hasCustomPrompt="1"/>
          </p:nvPr>
        </p:nvSpPr>
        <p:spPr>
          <a:xfrm>
            <a:off x="457200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0237662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ubhead and 2 Contents">
    <p:spTree>
      <p:nvGrpSpPr>
        <p:cNvPr id="1" name=""/>
        <p:cNvGrpSpPr/>
        <p:nvPr/>
      </p:nvGrpSpPr>
      <p:grpSpPr>
        <a:xfrm>
          <a:off x="0" y="0"/>
          <a:ext cx="0" cy="0"/>
          <a:chOff x="0" y="0"/>
          <a:chExt cx="0" cy="0"/>
        </a:xfrm>
      </p:grpSpPr>
      <p:sp>
        <p:nvSpPr>
          <p:cNvPr id="6" name="Title Placeholder 1"/>
          <p:cNvSpPr txBox="1">
            <a:spLocks/>
          </p:cNvSpPr>
          <p:nvPr userDrawn="1"/>
        </p:nvSpPr>
        <p:spPr>
          <a:xfrm>
            <a:off x="457201" y="-87341"/>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10"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1143000"/>
            <a:ext cx="4572000"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F1F59F49-3DCE-254E-BCF3-1A274CDC2186}"/>
              </a:ext>
            </a:extLst>
          </p:cNvPr>
          <p:cNvSpPr>
            <a:spLocks noGrp="1"/>
          </p:cNvSpPr>
          <p:nvPr>
            <p:ph sz="half" idx="10" hasCustomPrompt="1"/>
          </p:nvPr>
        </p:nvSpPr>
        <p:spPr>
          <a:xfrm>
            <a:off x="4572000" y="1143000"/>
            <a:ext cx="4572000"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2"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14" name="Text Placeholder 2"/>
          <p:cNvSpPr>
            <a:spLocks noGrp="1"/>
          </p:cNvSpPr>
          <p:nvPr>
            <p:ph type="body" idx="11" hasCustomPrompt="1"/>
          </p:nvPr>
        </p:nvSpPr>
        <p:spPr>
          <a:xfrm>
            <a:off x="1" y="685800"/>
            <a:ext cx="4572000"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15" name="Text Placeholder 2"/>
          <p:cNvSpPr>
            <a:spLocks noGrp="1"/>
          </p:cNvSpPr>
          <p:nvPr>
            <p:ph type="body" idx="12" hasCustomPrompt="1"/>
          </p:nvPr>
        </p:nvSpPr>
        <p:spPr>
          <a:xfrm>
            <a:off x="4572000" y="682668"/>
            <a:ext cx="4572000"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Tree>
    <p:extLst>
      <p:ext uri="{BB962C8B-B14F-4D97-AF65-F5344CB8AC3E}">
        <p14:creationId xmlns:p14="http://schemas.microsoft.com/office/powerpoint/2010/main" val="3707984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016504" y="1012244"/>
            <a:ext cx="3755571" cy="3226387"/>
          </a:xfrm>
          <a:prstGeom prst="rect">
            <a:avLst/>
          </a:prstGeom>
        </p:spPr>
        <p:txBody>
          <a:bodyPr>
            <a:normAutofit/>
          </a:bodyPr>
          <a:lstStyle>
            <a:lvl1pPr marL="0" indent="0">
              <a:buNone/>
              <a:defRPr sz="2100"/>
            </a:lvl1pPr>
          </a:lstStyle>
          <a:p>
            <a:endParaRPr lang="en-US" dirty="0"/>
          </a:p>
        </p:txBody>
      </p:sp>
      <p:sp>
        <p:nvSpPr>
          <p:cNvPr id="6" name="Content Placeholder 2"/>
          <p:cNvSpPr>
            <a:spLocks noGrp="1"/>
          </p:cNvSpPr>
          <p:nvPr>
            <p:ph sz="half" idx="1"/>
          </p:nvPr>
        </p:nvSpPr>
        <p:spPr>
          <a:xfrm>
            <a:off x="762000" y="994173"/>
            <a:ext cx="4038600"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9" name="Title Placeholder 1"/>
          <p:cNvSpPr txBox="1">
            <a:spLocks/>
          </p:cNvSpPr>
          <p:nvPr userDrawn="1"/>
        </p:nvSpPr>
        <p:spPr>
          <a:xfrm>
            <a:off x="457201" y="-97925"/>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7" name="Title Placeholder 1">
            <a:extLst>
              <a:ext uri="{FF2B5EF4-FFF2-40B4-BE49-F238E27FC236}">
                <a16:creationId xmlns:a16="http://schemas.microsoft.com/office/drawing/2014/main" id="{B4D7E408-D370-454C-83E8-317F6FE51BA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39247631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987431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Numbered Lis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1" y="1001239"/>
            <a:ext cx="4038600" cy="3339440"/>
          </a:xfrm>
          <a:prstGeom prst="rect">
            <a:avLst/>
          </a:prstGeom>
        </p:spPr>
        <p:txBody>
          <a:bodyPr>
            <a:normAutofit/>
          </a:bodyPr>
          <a:lstStyle>
            <a:lvl1pPr marL="257168" indent="-257168">
              <a:lnSpc>
                <a:spcPct val="110000"/>
              </a:lnSpc>
              <a:buClr>
                <a:srgbClr val="70BCE8"/>
              </a:buClr>
              <a:buFont typeface="+mj-lt"/>
              <a:buAutoNum type="arabicPeriod"/>
              <a:defRPr sz="1350">
                <a:solidFill>
                  <a:srgbClr val="565656"/>
                </a:solidFill>
              </a:defRPr>
            </a:lvl1pPr>
            <a:lvl2pPr marL="600060" indent="-257168">
              <a:lnSpc>
                <a:spcPct val="110000"/>
              </a:lnSpc>
              <a:buClr>
                <a:srgbClr val="70BCE8"/>
              </a:buClr>
              <a:buSzPct val="100000"/>
              <a:buFont typeface="+mj-lt"/>
              <a:buAutoNum type="alphaLcPeriod"/>
              <a:defRPr sz="1350">
                <a:solidFill>
                  <a:srgbClr val="565656"/>
                </a:solidFill>
              </a:defRPr>
            </a:lvl2pPr>
            <a:lvl3pPr marL="685783" indent="0">
              <a:buClr>
                <a:srgbClr val="0593A4"/>
              </a:buClr>
              <a:buFontTx/>
              <a:buNone/>
              <a:defRPr sz="1350"/>
            </a:lvl3pPr>
            <a:lvl4pPr marL="1028675" indent="0">
              <a:buClr>
                <a:srgbClr val="0593A4"/>
              </a:buClr>
              <a:buFontTx/>
              <a:buNone/>
              <a:defRPr sz="1350"/>
            </a:lvl4pPr>
            <a:lvl5pPr marL="1371566" indent="0">
              <a:buClr>
                <a:srgbClr val="0593A4"/>
              </a:buClr>
              <a:buFontTx/>
              <a:buNone/>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3" name="Content Placeholder 2"/>
          <p:cNvSpPr>
            <a:spLocks noGrp="1"/>
          </p:cNvSpPr>
          <p:nvPr>
            <p:ph sz="half" idx="1"/>
          </p:nvPr>
        </p:nvSpPr>
        <p:spPr>
          <a:xfrm>
            <a:off x="457201" y="994173"/>
            <a:ext cx="4038600" cy="3346506"/>
          </a:xfrm>
          <a:prstGeom prst="rect">
            <a:avLst/>
          </a:prstGeom>
        </p:spPr>
        <p:txBody>
          <a:bodyPr>
            <a:normAutofit/>
          </a:bodyPr>
          <a:lstStyle>
            <a:lvl1pPr marL="257168" indent="-257168">
              <a:lnSpc>
                <a:spcPct val="110000"/>
              </a:lnSpc>
              <a:buClr>
                <a:srgbClr val="70BCE8"/>
              </a:buClr>
              <a:buFont typeface="+mj-lt"/>
              <a:buAutoNum type="arabicPeriod"/>
              <a:defRPr sz="1500">
                <a:latin typeface="Arial"/>
                <a:cs typeface="Arial"/>
              </a:defRPr>
            </a:lvl1pPr>
            <a:lvl2pPr marL="600060" indent="-257168">
              <a:lnSpc>
                <a:spcPct val="110000"/>
              </a:lnSpc>
              <a:buClr>
                <a:srgbClr val="70BCE8"/>
              </a:buClr>
              <a:buFont typeface="+mj-lt"/>
              <a:buAutoNum type="alphaLcPeriod"/>
              <a:defRPr sz="1275">
                <a:latin typeface="Arial"/>
                <a:cs typeface="Arial"/>
              </a:defRPr>
            </a:lvl2pPr>
            <a:lvl3pPr marL="942952" indent="-257168">
              <a:buClr>
                <a:srgbClr val="D5001B"/>
              </a:buClr>
              <a:buFont typeface="+mj-lt"/>
              <a:buAutoNum type="arabicPeriod"/>
              <a:defRPr sz="1200">
                <a:latin typeface="Arial"/>
                <a:cs typeface="Arial"/>
              </a:defRPr>
            </a:lvl3pPr>
            <a:lvl4pPr marL="1285843" indent="-257168">
              <a:buClr>
                <a:srgbClr val="D5001B"/>
              </a:buClr>
              <a:buFont typeface="+mj-lt"/>
              <a:buAutoNum type="alphaLcPeriod"/>
              <a:defRPr sz="1125">
                <a:latin typeface="Arial"/>
                <a:cs typeface="Arial"/>
              </a:defRPr>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6" name="Title Placeholder 1"/>
          <p:cNvSpPr txBox="1">
            <a:spLocks/>
          </p:cNvSpPr>
          <p:nvPr userDrawn="1"/>
        </p:nvSpPr>
        <p:spPr>
          <a:xfrm>
            <a:off x="457201" y="-87341"/>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8" name="Title Placeholder 1">
            <a:extLst>
              <a:ext uri="{FF2B5EF4-FFF2-40B4-BE49-F238E27FC236}">
                <a16:creationId xmlns:a16="http://schemas.microsoft.com/office/drawing/2014/main" id="{E8EDA241-ED8A-3E41-BDDF-4113FE064411}"/>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41511520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Picure, Colored Text Box">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7" name="Picture Placeholder 2"/>
          <p:cNvSpPr>
            <a:spLocks noGrp="1"/>
          </p:cNvSpPr>
          <p:nvPr>
            <p:ph type="pic" idx="11"/>
          </p:nvPr>
        </p:nvSpPr>
        <p:spPr>
          <a:xfrm>
            <a:off x="0" y="914400"/>
            <a:ext cx="5486400" cy="370332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8" name="Text Placeholder 2"/>
          <p:cNvSpPr>
            <a:spLocks noGrp="1"/>
          </p:cNvSpPr>
          <p:nvPr>
            <p:ph type="body" idx="12" hasCustomPrompt="1"/>
          </p:nvPr>
        </p:nvSpPr>
        <p:spPr>
          <a:xfrm>
            <a:off x="5715000" y="914400"/>
            <a:ext cx="3429000" cy="3703320"/>
          </a:xfrm>
          <a:prstGeom prst="rect">
            <a:avLst/>
          </a:prstGeom>
          <a:solidFill>
            <a:srgbClr val="62B5E5"/>
          </a:solidFill>
        </p:spPr>
        <p:txBody>
          <a:bodyPr lIns="182880" tIns="182880" rIns="182880" bIns="182880" anchor="ctr" anchorCtr="0">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Tree>
    <p:extLst>
      <p:ext uri="{BB962C8B-B14F-4D97-AF65-F5344CB8AC3E}">
        <p14:creationId xmlns:p14="http://schemas.microsoft.com/office/powerpoint/2010/main" val="4015173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2C673C12-7295-D044-BA34-67FC8FFD72B7}"/>
              </a:ext>
            </a:extLst>
          </p:cNvPr>
          <p:cNvGraphicFramePr/>
          <p:nvPr userDrawn="1">
            <p:extLst>
              <p:ext uri="{D42A27DB-BD31-4B8C-83A1-F6EECF244321}">
                <p14:modId xmlns:p14="http://schemas.microsoft.com/office/powerpoint/2010/main" val="1494729024"/>
              </p:ext>
            </p:extLst>
          </p:nvPr>
        </p:nvGraphicFramePr>
        <p:xfrm>
          <a:off x="635668" y="769909"/>
          <a:ext cx="8485293" cy="3481782"/>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Placeholder 1">
            <a:extLst>
              <a:ext uri="{FF2B5EF4-FFF2-40B4-BE49-F238E27FC236}">
                <a16:creationId xmlns:a16="http://schemas.microsoft.com/office/drawing/2014/main" id="{1C787988-ABD1-B146-B52D-D9D0F1459B91}"/>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281246716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9" name="Title Placeholder 1"/>
          <p:cNvSpPr txBox="1">
            <a:spLocks/>
          </p:cNvSpPr>
          <p:nvPr userDrawn="1"/>
        </p:nvSpPr>
        <p:spPr>
          <a:xfrm>
            <a:off x="457201" y="-97925"/>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7"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11"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1143000"/>
            <a:ext cx="9143999"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4" name="Text Placeholder 2"/>
          <p:cNvSpPr>
            <a:spLocks noGrp="1"/>
          </p:cNvSpPr>
          <p:nvPr>
            <p:ph type="body" idx="10" hasCustomPrompt="1"/>
          </p:nvPr>
        </p:nvSpPr>
        <p:spPr>
          <a:xfrm>
            <a:off x="1" y="685800"/>
            <a:ext cx="9143999"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Tree>
    <p:extLst>
      <p:ext uri="{BB962C8B-B14F-4D97-AF65-F5344CB8AC3E}">
        <p14:creationId xmlns:p14="http://schemas.microsoft.com/office/powerpoint/2010/main" val="4194772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E410F1-2C50-4048-844B-D61D47FBC980}"/>
              </a:ext>
            </a:extLst>
          </p:cNvPr>
          <p:cNvSpPr>
            <a:spLocks noGrp="1"/>
          </p:cNvSpPr>
          <p:nvPr>
            <p:ph type="title"/>
          </p:nvPr>
        </p:nvSpPr>
        <p:spPr>
          <a:xfrm>
            <a:off x="1371600" y="3657600"/>
            <a:ext cx="6400800" cy="457200"/>
          </a:xfrm>
          <a:prstGeom prst="rect">
            <a:avLst/>
          </a:prstGeom>
        </p:spPr>
        <p:txBody>
          <a:bodyPr anchor="ctr" anchorCtr="0"/>
          <a:lstStyle>
            <a:lvl1pPr algn="ctr">
              <a:defRPr sz="1600" b="1" cap="none" baseline="0">
                <a:solidFill>
                  <a:srgbClr val="565656"/>
                </a:solidFill>
                <a:latin typeface="Arial"/>
                <a:cs typeface="Arial"/>
              </a:defRPr>
            </a:lvl1pPr>
          </a:lstStyle>
          <a:p>
            <a:r>
              <a:rPr lang="en-US" dirty="0"/>
              <a:t>Click to edit Master title style</a:t>
            </a:r>
          </a:p>
        </p:txBody>
      </p:sp>
      <p:sp>
        <p:nvSpPr>
          <p:cNvPr id="6" name="Picture Placeholder 2">
            <a:extLst>
              <a:ext uri="{FF2B5EF4-FFF2-40B4-BE49-F238E27FC236}">
                <a16:creationId xmlns:a16="http://schemas.microsoft.com/office/drawing/2014/main" id="{7AF856BC-7AE3-014A-B39E-31FEE94B7E22}"/>
              </a:ext>
            </a:extLst>
          </p:cNvPr>
          <p:cNvSpPr>
            <a:spLocks noGrp="1"/>
          </p:cNvSpPr>
          <p:nvPr>
            <p:ph type="pic" idx="1"/>
          </p:nvPr>
        </p:nvSpPr>
        <p:spPr>
          <a:xfrm>
            <a:off x="1371600" y="914400"/>
            <a:ext cx="6400800" cy="274320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Tree>
    <p:extLst>
      <p:ext uri="{BB962C8B-B14F-4D97-AF65-F5344CB8AC3E}">
        <p14:creationId xmlns:p14="http://schemas.microsoft.com/office/powerpoint/2010/main" val="85187382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Final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9C24BF-5118-BD44-97EC-BA753E3D984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1139772"/>
            <a:ext cx="1627632" cy="894506"/>
          </a:xfrm>
          <a:prstGeom prst="rect">
            <a:avLst/>
          </a:prstGeom>
        </p:spPr>
      </p:pic>
      <p:pic>
        <p:nvPicPr>
          <p:cNvPr id="12" name="Picture 11">
            <a:extLst>
              <a:ext uri="{FF2B5EF4-FFF2-40B4-BE49-F238E27FC236}">
                <a16:creationId xmlns:a16="http://schemas.microsoft.com/office/drawing/2014/main" id="{EB99068C-E0B0-D643-9E11-417619533F7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523171" y="1138839"/>
            <a:ext cx="1627632" cy="895422"/>
          </a:xfrm>
          <a:prstGeom prst="rect">
            <a:avLst/>
          </a:prstGeom>
        </p:spPr>
      </p:pic>
      <p:pic>
        <p:nvPicPr>
          <p:cNvPr id="13" name="Picture 12">
            <a:extLst>
              <a:ext uri="{FF2B5EF4-FFF2-40B4-BE49-F238E27FC236}">
                <a16:creationId xmlns:a16="http://schemas.microsoft.com/office/drawing/2014/main" id="{453EEFE8-F002-EB48-812B-7B852CC25C5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b="20451"/>
          <a:stretch/>
        </p:blipFill>
        <p:spPr>
          <a:xfrm>
            <a:off x="743854" y="1143000"/>
            <a:ext cx="1628665" cy="896112"/>
          </a:xfrm>
          <a:prstGeom prst="rect">
            <a:avLst/>
          </a:prstGeom>
        </p:spPr>
      </p:pic>
      <p:sp>
        <p:nvSpPr>
          <p:cNvPr id="18" name="Text Placeholder 2">
            <a:extLst>
              <a:ext uri="{FF2B5EF4-FFF2-40B4-BE49-F238E27FC236}">
                <a16:creationId xmlns:a16="http://schemas.microsoft.com/office/drawing/2014/main" id="{72248470-C371-734D-B43D-A0CD300D8607}"/>
              </a:ext>
            </a:extLst>
          </p:cNvPr>
          <p:cNvSpPr>
            <a:spLocks noGrp="1"/>
          </p:cNvSpPr>
          <p:nvPr>
            <p:ph type="body" idx="13" hasCustomPrompt="1"/>
          </p:nvPr>
        </p:nvSpPr>
        <p:spPr>
          <a:xfrm>
            <a:off x="73152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19" name="Text Placeholder 2">
            <a:extLst>
              <a:ext uri="{FF2B5EF4-FFF2-40B4-BE49-F238E27FC236}">
                <a16:creationId xmlns:a16="http://schemas.microsoft.com/office/drawing/2014/main" id="{B118AB79-C633-BA4A-85DE-CF0CFB392BEE}"/>
              </a:ext>
            </a:extLst>
          </p:cNvPr>
          <p:cNvSpPr>
            <a:spLocks noGrp="1"/>
          </p:cNvSpPr>
          <p:nvPr>
            <p:ph type="body" idx="14" hasCustomPrompt="1"/>
          </p:nvPr>
        </p:nvSpPr>
        <p:spPr>
          <a:xfrm>
            <a:off x="265176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20" name="Text Placeholder 2">
            <a:extLst>
              <a:ext uri="{FF2B5EF4-FFF2-40B4-BE49-F238E27FC236}">
                <a16:creationId xmlns:a16="http://schemas.microsoft.com/office/drawing/2014/main" id="{E091FA86-3D63-344E-A9C2-D3F6B5AC845C}"/>
              </a:ext>
            </a:extLst>
          </p:cNvPr>
          <p:cNvSpPr>
            <a:spLocks noGrp="1"/>
          </p:cNvSpPr>
          <p:nvPr>
            <p:ph type="body" idx="15" hasCustomPrompt="1"/>
          </p:nvPr>
        </p:nvSpPr>
        <p:spPr>
          <a:xfrm>
            <a:off x="4572000"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sp>
        <p:nvSpPr>
          <p:cNvPr id="26" name="Text Placeholder 2">
            <a:extLst>
              <a:ext uri="{FF2B5EF4-FFF2-40B4-BE49-F238E27FC236}">
                <a16:creationId xmlns:a16="http://schemas.microsoft.com/office/drawing/2014/main" id="{10589EA4-0518-E945-88E9-2027EA5531E1}"/>
              </a:ext>
            </a:extLst>
          </p:cNvPr>
          <p:cNvSpPr>
            <a:spLocks noGrp="1"/>
          </p:cNvSpPr>
          <p:nvPr>
            <p:ph type="body" idx="16" hasCustomPrompt="1"/>
          </p:nvPr>
        </p:nvSpPr>
        <p:spPr>
          <a:xfrm>
            <a:off x="6522138" y="2148840"/>
            <a:ext cx="1628665" cy="2514600"/>
          </a:xfrm>
          <a:prstGeom prst="rect">
            <a:avLst/>
          </a:prstGeom>
        </p:spPr>
        <p:txBody>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a:t>
            </a:r>
          </a:p>
        </p:txBody>
      </p:sp>
      <p:pic>
        <p:nvPicPr>
          <p:cNvPr id="27" name="Picture 26">
            <a:extLst>
              <a:ext uri="{FF2B5EF4-FFF2-40B4-BE49-F238E27FC236}">
                <a16:creationId xmlns:a16="http://schemas.microsoft.com/office/drawing/2014/main" id="{5F76C886-87E7-E449-BFB8-C32F94A516FB}"/>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17450" b="1717"/>
          <a:stretch/>
        </p:blipFill>
        <p:spPr>
          <a:xfrm>
            <a:off x="2651760" y="1142042"/>
            <a:ext cx="1606929" cy="896112"/>
          </a:xfrm>
          <a:prstGeom prst="rect">
            <a:avLst/>
          </a:prstGeom>
        </p:spPr>
      </p:pic>
      <p:sp>
        <p:nvSpPr>
          <p:cNvPr id="14" name="Title Placeholder 1">
            <a:extLst>
              <a:ext uri="{FF2B5EF4-FFF2-40B4-BE49-F238E27FC236}">
                <a16:creationId xmlns:a16="http://schemas.microsoft.com/office/drawing/2014/main" id="{0B9748C4-E3A8-3A43-A0E7-DF22C25648B2}"/>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423058689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nd Content with bullets">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716091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ontent with Export Contro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CB7A1F-3D37-1A48-A69A-D3704F7FE8FB}"/>
              </a:ext>
            </a:extLst>
          </p:cNvPr>
          <p:cNvSpPr/>
          <p:nvPr userDrawn="1"/>
        </p:nvSpPr>
        <p:spPr>
          <a:xfrm flipV="1">
            <a:off x="0" y="-1"/>
            <a:ext cx="9144000" cy="692727"/>
          </a:xfrm>
          <a:prstGeom prst="rect">
            <a:avLst/>
          </a:prstGeom>
          <a:solidFill>
            <a:srgbClr val="0025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0031B"/>
              </a:solidFill>
              <a:latin typeface="Arial"/>
            </a:endParaRPr>
          </a:p>
        </p:txBody>
      </p:sp>
      <p:sp>
        <p:nvSpPr>
          <p:cNvPr id="3"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6"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9143999"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 y="4700792"/>
            <a:ext cx="1774445" cy="367334"/>
          </a:xfrm>
          <a:prstGeom prst="rect">
            <a:avLst/>
          </a:prstGeom>
        </p:spPr>
      </p:pic>
    </p:spTree>
    <p:extLst>
      <p:ext uri="{BB962C8B-B14F-4D97-AF65-F5344CB8AC3E}">
        <p14:creationId xmlns:p14="http://schemas.microsoft.com/office/powerpoint/2010/main" val="327755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2 Contents with bullets">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Content Placeholder 2">
            <a:extLst>
              <a:ext uri="{FF2B5EF4-FFF2-40B4-BE49-F238E27FC236}">
                <a16:creationId xmlns:a16="http://schemas.microsoft.com/office/drawing/2014/main" id="{F1F59F49-3DCE-254E-BCF3-1A274CDC2186}"/>
              </a:ext>
            </a:extLst>
          </p:cNvPr>
          <p:cNvSpPr>
            <a:spLocks noGrp="1"/>
          </p:cNvSpPr>
          <p:nvPr>
            <p:ph sz="half" idx="10" hasCustomPrompt="1"/>
          </p:nvPr>
        </p:nvSpPr>
        <p:spPr>
          <a:xfrm>
            <a:off x="457200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3809073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0" y="3657600"/>
            <a:ext cx="6400800" cy="457200"/>
          </a:xfrm>
          <a:prstGeom prst="rect">
            <a:avLst/>
          </a:prstGeom>
        </p:spPr>
        <p:txBody>
          <a:bodyPr anchor="ctr" anchorCtr="0"/>
          <a:lstStyle>
            <a:lvl1pPr algn="ctr">
              <a:defRPr sz="1600" b="1" cap="none" baseline="0">
                <a:solidFill>
                  <a:srgbClr val="565656"/>
                </a:solidFill>
                <a:latin typeface="Arial"/>
                <a:cs typeface="Arial"/>
              </a:defRPr>
            </a:lvl1pPr>
          </a:lstStyle>
          <a:p>
            <a:r>
              <a:rPr lang="en-US" dirty="0"/>
              <a:t>Click to edit Master title style</a:t>
            </a:r>
          </a:p>
        </p:txBody>
      </p:sp>
      <p:sp>
        <p:nvSpPr>
          <p:cNvPr id="3" name="Picture Placeholder 2"/>
          <p:cNvSpPr>
            <a:spLocks noGrp="1"/>
          </p:cNvSpPr>
          <p:nvPr>
            <p:ph type="pic" idx="1"/>
          </p:nvPr>
        </p:nvSpPr>
        <p:spPr>
          <a:xfrm>
            <a:off x="1371600" y="914400"/>
            <a:ext cx="6400800" cy="274320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5" name="Title Placeholder 1"/>
          <p:cNvSpPr txBox="1">
            <a:spLocks/>
          </p:cNvSpPr>
          <p:nvPr userDrawn="1"/>
        </p:nvSpPr>
        <p:spPr>
          <a:xfrm>
            <a:off x="0" y="1"/>
            <a:ext cx="9144000" cy="685800"/>
          </a:xfrm>
          <a:prstGeom prst="rect">
            <a:avLst/>
          </a:prstGeom>
        </p:spPr>
        <p:txBody>
          <a:bodyPr vert="horz" lIns="457200" tIns="45720" rIns="457200" bIns="45720" rtlCol="0" anchor="ctr">
            <a:normAutofit/>
          </a:bodyPr>
          <a:lstStyle>
            <a:lvl1pPr algn="l" defTabSz="342892" rtl="0" eaLnBrk="1" latinLnBrk="0" hangingPunct="1">
              <a:spcBef>
                <a:spcPct val="0"/>
              </a:spcBef>
              <a:buNone/>
              <a:defRPr sz="2100" b="0" i="0" kern="1200" cap="all">
                <a:solidFill>
                  <a:schemeClr val="bg1"/>
                </a:solidFill>
                <a:latin typeface="Proxima Nova Bold"/>
                <a:ea typeface="+mj-ea"/>
                <a:cs typeface="Proxima Nova Bold"/>
              </a:defRPr>
            </a:lvl1pPr>
          </a:lstStyle>
          <a:p>
            <a:r>
              <a:rPr lang="en-US" sz="2200" b="1" cap="none" baseline="0" dirty="0">
                <a:latin typeface="+mn-lt"/>
              </a:rPr>
              <a:t>Click to add title</a:t>
            </a:r>
          </a:p>
        </p:txBody>
      </p:sp>
    </p:spTree>
    <p:extLst>
      <p:ext uri="{BB962C8B-B14F-4D97-AF65-F5344CB8AC3E}">
        <p14:creationId xmlns:p14="http://schemas.microsoft.com/office/powerpoint/2010/main" val="3353209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Section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3E0FCB-812C-8443-9C70-92BF8E46D3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5" name="Rectangle 4"/>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8" name="Picture 7">
            <a:extLst>
              <a:ext uri="{FF2B5EF4-FFF2-40B4-BE49-F238E27FC236}">
                <a16:creationId xmlns:a16="http://schemas.microsoft.com/office/drawing/2014/main" id="{3F746930-33DA-A046-AAF7-DF5A5E9AAD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5D955C25-4D5C-9547-9855-67176FD5F3A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29513838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_Section Optio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B0899B-1EFE-2B42-9FD5-0E0ED8AE943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0" y="-5550"/>
            <a:ext cx="9144000" cy="5143501"/>
          </a:xfrm>
          <a:prstGeom prst="rect">
            <a:avLst/>
          </a:prstGeom>
        </p:spPr>
      </p:pic>
      <p:sp>
        <p:nvSpPr>
          <p:cNvPr id="10" name="Rectangle 9">
            <a:extLst>
              <a:ext uri="{FF2B5EF4-FFF2-40B4-BE49-F238E27FC236}">
                <a16:creationId xmlns:a16="http://schemas.microsoft.com/office/drawing/2014/main" id="{90158379-2EA6-5140-A75A-DCCFFF4F64BB}"/>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12" name="Picture 11">
            <a:extLst>
              <a:ext uri="{FF2B5EF4-FFF2-40B4-BE49-F238E27FC236}">
                <a16:creationId xmlns:a16="http://schemas.microsoft.com/office/drawing/2014/main" id="{CBE72BC3-B861-CB4E-A800-D497EF3079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2A7EFDD0-5271-EB45-A839-2510E14109F4}"/>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30038293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Section Optio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B0899B-1EFE-2B42-9FD5-0E0ED8AE943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0" y="-5550"/>
            <a:ext cx="9144000" cy="5143501"/>
          </a:xfrm>
          <a:prstGeom prst="rect">
            <a:avLst/>
          </a:prstGeom>
        </p:spPr>
      </p:pic>
      <p:sp>
        <p:nvSpPr>
          <p:cNvPr id="10" name="Rectangle 9">
            <a:extLst>
              <a:ext uri="{FF2B5EF4-FFF2-40B4-BE49-F238E27FC236}">
                <a16:creationId xmlns:a16="http://schemas.microsoft.com/office/drawing/2014/main" id="{90158379-2EA6-5140-A75A-DCCFFF4F64BB}"/>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12" name="Picture 11">
            <a:extLst>
              <a:ext uri="{FF2B5EF4-FFF2-40B4-BE49-F238E27FC236}">
                <a16:creationId xmlns:a16="http://schemas.microsoft.com/office/drawing/2014/main" id="{CBE72BC3-B861-CB4E-A800-D497EF3079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2A7EFDD0-5271-EB45-A839-2510E14109F4}"/>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324355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Section Option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689FA4-EA31-9849-9F4B-9A477D4513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0" name="Rectangle 9">
            <a:extLst>
              <a:ext uri="{FF2B5EF4-FFF2-40B4-BE49-F238E27FC236}">
                <a16:creationId xmlns:a16="http://schemas.microsoft.com/office/drawing/2014/main" id="{DE8C9A00-D3AF-E54D-A2D6-57EB5240411B}"/>
              </a:ext>
            </a:extLst>
          </p:cNvPr>
          <p:cNvSpPr/>
          <p:nvPr userDrawn="1"/>
        </p:nvSpPr>
        <p:spPr>
          <a:xfrm flipV="1">
            <a:off x="0" y="0"/>
            <a:ext cx="9144000" cy="5143501"/>
          </a:xfrm>
          <a:prstGeom prst="rect">
            <a:avLst/>
          </a:prstGeom>
          <a:solidFill>
            <a:srgbClr val="002454">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565656"/>
              </a:solidFill>
              <a:latin typeface="Arial"/>
            </a:endParaRPr>
          </a:p>
        </p:txBody>
      </p:sp>
      <p:pic>
        <p:nvPicPr>
          <p:cNvPr id="8" name="Picture 7">
            <a:extLst>
              <a:ext uri="{FF2B5EF4-FFF2-40B4-BE49-F238E27FC236}">
                <a16:creationId xmlns:a16="http://schemas.microsoft.com/office/drawing/2014/main" id="{1C750353-4B04-7549-A9C2-F139986E26E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7" name="Title 1">
            <a:extLst>
              <a:ext uri="{FF2B5EF4-FFF2-40B4-BE49-F238E27FC236}">
                <a16:creationId xmlns:a16="http://schemas.microsoft.com/office/drawing/2014/main" id="{970CC6E1-20B0-7C4D-A360-FF04B0D84D9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399087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C7225BB9-FAA7-D342-9AFF-4CC18365A2D9}"/>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8" name="Content Placeholder 2">
            <a:extLst>
              <a:ext uri="{FF2B5EF4-FFF2-40B4-BE49-F238E27FC236}">
                <a16:creationId xmlns:a16="http://schemas.microsoft.com/office/drawing/2014/main" id="{23BC00B2-0667-1940-A1CA-DF3F795A1352}"/>
              </a:ext>
            </a:extLst>
          </p:cNvPr>
          <p:cNvSpPr>
            <a:spLocks noGrp="1"/>
          </p:cNvSpPr>
          <p:nvPr>
            <p:ph sz="half" idx="1" hasCustomPrompt="1"/>
          </p:nvPr>
        </p:nvSpPr>
        <p:spPr>
          <a:xfrm>
            <a:off x="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9" name="Content Placeholder 2">
            <a:extLst>
              <a:ext uri="{FF2B5EF4-FFF2-40B4-BE49-F238E27FC236}">
                <a16:creationId xmlns:a16="http://schemas.microsoft.com/office/drawing/2014/main" id="{88C52A8D-14B7-7D42-8786-66D3C8E5DE82}"/>
              </a:ext>
            </a:extLst>
          </p:cNvPr>
          <p:cNvSpPr>
            <a:spLocks noGrp="1"/>
          </p:cNvSpPr>
          <p:nvPr>
            <p:ph sz="half" idx="10" hasCustomPrompt="1"/>
          </p:nvPr>
        </p:nvSpPr>
        <p:spPr>
          <a:xfrm>
            <a:off x="4572000" y="914400"/>
            <a:ext cx="4572000" cy="36576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7041179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ver Option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1261" t="9295" r="7749" b="6215"/>
          <a:stretch/>
        </p:blipFill>
        <p:spPr>
          <a:xfrm>
            <a:off x="6825805" y="1126901"/>
            <a:ext cx="2318195" cy="1612144"/>
          </a:xfrm>
          <a:prstGeom prst="rect">
            <a:avLst/>
          </a:prstGeom>
        </p:spPr>
      </p:pic>
      <p:sp>
        <p:nvSpPr>
          <p:cNvPr id="32" name="Rectangle 31">
            <a:extLst>
              <a:ext uri="{FF2B5EF4-FFF2-40B4-BE49-F238E27FC236}">
                <a16:creationId xmlns:a16="http://schemas.microsoft.com/office/drawing/2014/main" id="{A41C45CF-5DE7-AF43-9131-4D4FAF5C63EF}"/>
              </a:ext>
            </a:extLst>
          </p:cNvPr>
          <p:cNvSpPr/>
          <p:nvPr userDrawn="1"/>
        </p:nvSpPr>
        <p:spPr>
          <a:xfrm flipV="1">
            <a:off x="0" y="1128485"/>
            <a:ext cx="4205158" cy="3377675"/>
          </a:xfrm>
          <a:prstGeom prst="rect">
            <a:avLst/>
          </a:prstGeom>
          <a:solidFill>
            <a:srgbClr val="0024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0031B"/>
              </a:solidFill>
              <a:effectLst/>
              <a:uLnTx/>
              <a:uFillTx/>
              <a:latin typeface="Arial"/>
              <a:ea typeface="+mn-ea"/>
              <a:cs typeface="+mn-cs"/>
            </a:endParaRPr>
          </a:p>
        </p:txBody>
      </p:sp>
      <p:pic>
        <p:nvPicPr>
          <p:cNvPr id="40" name="Picture 39">
            <a:extLst>
              <a:ext uri="{FF2B5EF4-FFF2-40B4-BE49-F238E27FC236}">
                <a16:creationId xmlns:a16="http://schemas.microsoft.com/office/drawing/2014/main" id="{BD5A29AB-3068-DD4D-B221-BEB5553A2C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0617" y="266406"/>
            <a:ext cx="2558143" cy="526912"/>
          </a:xfrm>
          <a:prstGeom prst="rect">
            <a:avLst/>
          </a:prstGeom>
        </p:spPr>
      </p:pic>
      <p:sp>
        <p:nvSpPr>
          <p:cNvPr id="10" name="Text Placeholder 2">
            <a:extLst>
              <a:ext uri="{FF2B5EF4-FFF2-40B4-BE49-F238E27FC236}">
                <a16:creationId xmlns:a16="http://schemas.microsoft.com/office/drawing/2014/main" id="{BBF95FFA-C733-2F40-B832-BB664C708313}"/>
              </a:ext>
            </a:extLst>
          </p:cNvPr>
          <p:cNvSpPr>
            <a:spLocks noGrp="1"/>
          </p:cNvSpPr>
          <p:nvPr>
            <p:ph type="body" idx="10" hasCustomPrompt="1"/>
          </p:nvPr>
        </p:nvSpPr>
        <p:spPr>
          <a:xfrm>
            <a:off x="2" y="1143000"/>
            <a:ext cx="4196162" cy="2905960"/>
          </a:xfrm>
          <a:prstGeom prst="rect">
            <a:avLst/>
          </a:prstGeom>
        </p:spPr>
        <p:txBody>
          <a:bodyPr lIns="228600" tIns="0" rIns="228600" bIns="0" anchor="ctr" anchorCtr="0">
            <a:noAutofit/>
          </a:bodyPr>
          <a:lstStyle>
            <a:lvl1pPr marL="0" indent="0">
              <a:buNone/>
              <a:defRPr sz="3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title</a:t>
            </a:r>
          </a:p>
        </p:txBody>
      </p:sp>
      <p:sp>
        <p:nvSpPr>
          <p:cNvPr id="14" name="Text Placeholder 2">
            <a:extLst>
              <a:ext uri="{FF2B5EF4-FFF2-40B4-BE49-F238E27FC236}">
                <a16:creationId xmlns:a16="http://schemas.microsoft.com/office/drawing/2014/main" id="{6FE0D36E-1697-6545-A766-46906CE4D82E}"/>
              </a:ext>
            </a:extLst>
          </p:cNvPr>
          <p:cNvSpPr>
            <a:spLocks noGrp="1"/>
          </p:cNvSpPr>
          <p:nvPr>
            <p:ph type="body" idx="11" hasCustomPrompt="1"/>
          </p:nvPr>
        </p:nvSpPr>
        <p:spPr>
          <a:xfrm>
            <a:off x="-1" y="4048960"/>
            <a:ext cx="4205159" cy="457200"/>
          </a:xfrm>
          <a:prstGeom prst="rect">
            <a:avLst/>
          </a:prstGeom>
        </p:spPr>
        <p:txBody>
          <a:bodyPr lIns="228600" tIns="0" rIns="228600" bIns="0" anchor="ctr" anchorCtr="0">
            <a:noAutofit/>
          </a:bodyPr>
          <a:lstStyle>
            <a:lvl1pPr marL="0" indent="0">
              <a:buNone/>
              <a:defRPr sz="16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speaker</a:t>
            </a:r>
          </a:p>
        </p:txBody>
      </p:sp>
      <p:pic>
        <p:nvPicPr>
          <p:cNvPr id="17" name="Picture 16">
            <a:extLst>
              <a:ext uri="{FF2B5EF4-FFF2-40B4-BE49-F238E27FC236}">
                <a16:creationId xmlns:a16="http://schemas.microsoft.com/office/drawing/2014/main" id="{49BABD55-80CC-7947-BCEF-607FA95014A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349017" y="1128485"/>
            <a:ext cx="2325563" cy="1610560"/>
          </a:xfrm>
          <a:prstGeom prst="rect">
            <a:avLst/>
          </a:prstGeom>
        </p:spPr>
      </p:pic>
      <p:pic>
        <p:nvPicPr>
          <p:cNvPr id="18" name="Picture 17">
            <a:extLst>
              <a:ext uri="{FF2B5EF4-FFF2-40B4-BE49-F238E27FC236}">
                <a16:creationId xmlns:a16="http://schemas.microsoft.com/office/drawing/2014/main" id="{00F9E096-AF54-4F4A-87B5-5FA6A8BA046A}"/>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6818439" y="2890647"/>
            <a:ext cx="2325564" cy="1610560"/>
          </a:xfrm>
          <a:prstGeom prst="rect">
            <a:avLst/>
          </a:prstGeom>
        </p:spPr>
      </p:pic>
      <p:pic>
        <p:nvPicPr>
          <p:cNvPr id="19" name="Picture 18">
            <a:extLst>
              <a:ext uri="{FF2B5EF4-FFF2-40B4-BE49-F238E27FC236}">
                <a16:creationId xmlns:a16="http://schemas.microsoft.com/office/drawing/2014/main" id="{71BCF5F8-7B3F-8248-AFD1-FB5309DEB451}"/>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4349017" y="2890646"/>
            <a:ext cx="2325563" cy="1610561"/>
          </a:xfrm>
          <a:prstGeom prst="rect">
            <a:avLst/>
          </a:prstGeom>
        </p:spPr>
      </p:pic>
    </p:spTree>
    <p:extLst>
      <p:ext uri="{BB962C8B-B14F-4D97-AF65-F5344CB8AC3E}">
        <p14:creationId xmlns:p14="http://schemas.microsoft.com/office/powerpoint/2010/main" val="116485629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ection Option 1">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11261" t="19957" r="7749" b="11956"/>
          <a:stretch/>
        </p:blipFill>
        <p:spPr>
          <a:xfrm>
            <a:off x="0" y="0"/>
            <a:ext cx="9144000" cy="5124450"/>
          </a:xfrm>
          <a:prstGeom prst="rect">
            <a:avLst/>
          </a:prstGeom>
        </p:spPr>
      </p:pic>
      <p:sp>
        <p:nvSpPr>
          <p:cNvPr id="10" name="Rectangle 9">
            <a:extLst>
              <a:ext uri="{FF2B5EF4-FFF2-40B4-BE49-F238E27FC236}">
                <a16:creationId xmlns:a16="http://schemas.microsoft.com/office/drawing/2014/main" id="{DE8C9A00-D3AF-E54D-A2D6-57EB5240411B}"/>
              </a:ext>
            </a:extLst>
          </p:cNvPr>
          <p:cNvSpPr/>
          <p:nvPr userDrawn="1"/>
        </p:nvSpPr>
        <p:spPr>
          <a:xfrm flipV="1">
            <a:off x="0" y="-19051"/>
            <a:ext cx="9144000" cy="5143501"/>
          </a:xfrm>
          <a:prstGeom prst="rect">
            <a:avLst/>
          </a:prstGeom>
          <a:solidFill>
            <a:srgbClr val="002454">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65656"/>
              </a:solidFill>
              <a:effectLst/>
              <a:uLnTx/>
              <a:uFillTx/>
              <a:latin typeface="Arial"/>
              <a:ea typeface="+mn-ea"/>
              <a:cs typeface="+mn-cs"/>
            </a:endParaRPr>
          </a:p>
        </p:txBody>
      </p:sp>
      <p:pic>
        <p:nvPicPr>
          <p:cNvPr id="8" name="Picture 7">
            <a:extLst>
              <a:ext uri="{FF2B5EF4-FFF2-40B4-BE49-F238E27FC236}">
                <a16:creationId xmlns:a16="http://schemas.microsoft.com/office/drawing/2014/main" id="{1C750353-4B04-7549-A9C2-F139986E26E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7" name="Title 1">
            <a:extLst>
              <a:ext uri="{FF2B5EF4-FFF2-40B4-BE49-F238E27FC236}">
                <a16:creationId xmlns:a16="http://schemas.microsoft.com/office/drawing/2014/main" id="{970CC6E1-20B0-7C4D-A360-FF04B0D84D9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32873615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Option 1">
    <p:bg>
      <p:bgPr>
        <a:solidFill>
          <a:schemeClr val="bg1">
            <a:alpha val="7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4633F1-4BED-F448-8A2D-CC26DDC722A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EED3201E-2189-FF47-B106-0586CEF5FEC3}"/>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65656"/>
              </a:solidFill>
              <a:effectLst/>
              <a:uLnTx/>
              <a:uFillTx/>
              <a:latin typeface="Arial"/>
              <a:ea typeface="+mn-ea"/>
              <a:cs typeface="+mn-cs"/>
            </a:endParaRPr>
          </a:p>
        </p:txBody>
      </p:sp>
      <p:pic>
        <p:nvPicPr>
          <p:cNvPr id="6" name="Picture 5">
            <a:extLst>
              <a:ext uri="{FF2B5EF4-FFF2-40B4-BE49-F238E27FC236}">
                <a16:creationId xmlns:a16="http://schemas.microsoft.com/office/drawing/2014/main" id="{E639D832-487E-EB4D-B9F7-4ACF0961D2C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8" name="Title 1">
            <a:extLst>
              <a:ext uri="{FF2B5EF4-FFF2-40B4-BE49-F238E27FC236}">
                <a16:creationId xmlns:a16="http://schemas.microsoft.com/office/drawing/2014/main" id="{5795930D-B1D0-F04F-85E6-489CBD56FA91}"/>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33649766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Section Option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B0899B-1EFE-2B42-9FD5-0E0ED8AE943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0" y="-5550"/>
            <a:ext cx="9144000" cy="5143501"/>
          </a:xfrm>
          <a:prstGeom prst="rect">
            <a:avLst/>
          </a:prstGeom>
        </p:spPr>
      </p:pic>
      <p:sp>
        <p:nvSpPr>
          <p:cNvPr id="10" name="Rectangle 9">
            <a:extLst>
              <a:ext uri="{FF2B5EF4-FFF2-40B4-BE49-F238E27FC236}">
                <a16:creationId xmlns:a16="http://schemas.microsoft.com/office/drawing/2014/main" id="{90158379-2EA6-5140-A75A-DCCFFF4F64BB}"/>
              </a:ext>
            </a:extLst>
          </p:cNvPr>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65656"/>
              </a:solidFill>
              <a:effectLst/>
              <a:uLnTx/>
              <a:uFillTx/>
              <a:latin typeface="Arial"/>
              <a:ea typeface="+mn-ea"/>
              <a:cs typeface="+mn-cs"/>
            </a:endParaRPr>
          </a:p>
        </p:txBody>
      </p:sp>
      <p:pic>
        <p:nvPicPr>
          <p:cNvPr id="12" name="Picture 11">
            <a:extLst>
              <a:ext uri="{FF2B5EF4-FFF2-40B4-BE49-F238E27FC236}">
                <a16:creationId xmlns:a16="http://schemas.microsoft.com/office/drawing/2014/main" id="{CBE72BC3-B861-CB4E-A800-D497EF3079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2A7EFDD0-5271-EB45-A839-2510E14109F4}"/>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28544076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3E0FCB-812C-8443-9C70-92BF8E46D3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5" name="Rectangle 4"/>
          <p:cNvSpPr/>
          <p:nvPr userDrawn="1"/>
        </p:nvSpPr>
        <p:spPr>
          <a:xfrm flipV="1">
            <a:off x="0" y="0"/>
            <a:ext cx="9144000" cy="5143501"/>
          </a:xfrm>
          <a:prstGeom prst="rect">
            <a:avLst/>
          </a:prstGeom>
          <a:solidFill>
            <a:srgbClr val="002454">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65656"/>
              </a:solidFill>
              <a:effectLst/>
              <a:uLnTx/>
              <a:uFillTx/>
              <a:latin typeface="Arial"/>
              <a:ea typeface="+mn-ea"/>
              <a:cs typeface="+mn-cs"/>
            </a:endParaRPr>
          </a:p>
        </p:txBody>
      </p:sp>
      <p:pic>
        <p:nvPicPr>
          <p:cNvPr id="8" name="Picture 7">
            <a:extLst>
              <a:ext uri="{FF2B5EF4-FFF2-40B4-BE49-F238E27FC236}">
                <a16:creationId xmlns:a16="http://schemas.microsoft.com/office/drawing/2014/main" id="{3F746930-33DA-A046-AAF7-DF5A5E9AAD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67100" y="198121"/>
            <a:ext cx="2209800" cy="455163"/>
          </a:xfrm>
          <a:prstGeom prst="rect">
            <a:avLst/>
          </a:prstGeom>
        </p:spPr>
      </p:pic>
      <p:sp>
        <p:nvSpPr>
          <p:cNvPr id="6" name="Title 1">
            <a:extLst>
              <a:ext uri="{FF2B5EF4-FFF2-40B4-BE49-F238E27FC236}">
                <a16:creationId xmlns:a16="http://schemas.microsoft.com/office/drawing/2014/main" id="{5D955C25-4D5C-9547-9855-67176FD5F3AC}"/>
              </a:ext>
            </a:extLst>
          </p:cNvPr>
          <p:cNvSpPr>
            <a:spLocks noGrp="1"/>
          </p:cNvSpPr>
          <p:nvPr>
            <p:ph type="ctrTitle" hasCustomPrompt="1"/>
          </p:nvPr>
        </p:nvSpPr>
        <p:spPr>
          <a:xfrm>
            <a:off x="685800" y="2743200"/>
            <a:ext cx="7772400" cy="1143000"/>
          </a:xfrm>
          <a:prstGeom prst="rect">
            <a:avLst/>
          </a:prstGeom>
        </p:spPr>
        <p:txBody>
          <a:bodyPr anchor="ctr"/>
          <a:lstStyle>
            <a:lvl1pPr>
              <a:defRPr b="1" i="0" cap="none" baseline="0">
                <a:solidFill>
                  <a:srgbClr val="FFFFFF"/>
                </a:solidFill>
                <a:latin typeface="Arial"/>
                <a:cs typeface="Arial"/>
              </a:defRPr>
            </a:lvl1pPr>
          </a:lstStyle>
          <a:p>
            <a:r>
              <a:rPr lang="en-US" dirty="0"/>
              <a:t>Click to edit transition</a:t>
            </a:r>
          </a:p>
        </p:txBody>
      </p:sp>
    </p:spTree>
    <p:extLst>
      <p:ext uri="{BB962C8B-B14F-4D97-AF65-F5344CB8AC3E}">
        <p14:creationId xmlns:p14="http://schemas.microsoft.com/office/powerpoint/2010/main" val="1358737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head and 2 Contents">
    <p:spTree>
      <p:nvGrpSpPr>
        <p:cNvPr id="1" name=""/>
        <p:cNvGrpSpPr/>
        <p:nvPr/>
      </p:nvGrpSpPr>
      <p:grpSpPr>
        <a:xfrm>
          <a:off x="0" y="0"/>
          <a:ext cx="0" cy="0"/>
          <a:chOff x="0" y="0"/>
          <a:chExt cx="0" cy="0"/>
        </a:xfrm>
      </p:grpSpPr>
      <p:sp>
        <p:nvSpPr>
          <p:cNvPr id="6" name="Title Placeholder 1"/>
          <p:cNvSpPr txBox="1">
            <a:spLocks/>
          </p:cNvSpPr>
          <p:nvPr userDrawn="1"/>
        </p:nvSpPr>
        <p:spPr>
          <a:xfrm>
            <a:off x="457201" y="-87341"/>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10" name="Content Placeholder 2">
            <a:extLst>
              <a:ext uri="{FF2B5EF4-FFF2-40B4-BE49-F238E27FC236}">
                <a16:creationId xmlns:a16="http://schemas.microsoft.com/office/drawing/2014/main" id="{F1F59F49-3DCE-254E-BCF3-1A274CDC2186}"/>
              </a:ext>
            </a:extLst>
          </p:cNvPr>
          <p:cNvSpPr>
            <a:spLocks noGrp="1"/>
          </p:cNvSpPr>
          <p:nvPr>
            <p:ph sz="half" idx="1" hasCustomPrompt="1"/>
          </p:nvPr>
        </p:nvSpPr>
        <p:spPr>
          <a:xfrm>
            <a:off x="0" y="1143000"/>
            <a:ext cx="4572000"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F1F59F49-3DCE-254E-BCF3-1A274CDC2186}"/>
              </a:ext>
            </a:extLst>
          </p:cNvPr>
          <p:cNvSpPr>
            <a:spLocks noGrp="1"/>
          </p:cNvSpPr>
          <p:nvPr>
            <p:ph sz="half" idx="10" hasCustomPrompt="1"/>
          </p:nvPr>
        </p:nvSpPr>
        <p:spPr>
          <a:xfrm>
            <a:off x="4572000" y="1143000"/>
            <a:ext cx="4572000" cy="3429000"/>
          </a:xfrm>
          <a:prstGeom prst="rect">
            <a:avLst/>
          </a:prstGeom>
        </p:spPr>
        <p:txBody>
          <a:bodyPr lIns="457200" rIns="457200">
            <a:normAutofit/>
          </a:bodyPr>
          <a:lstStyle>
            <a:lvl1pPr marL="285750" indent="-285750">
              <a:lnSpc>
                <a:spcPct val="110000"/>
              </a:lnSpc>
              <a:buClr>
                <a:srgbClr val="62B5E5"/>
              </a:buClr>
              <a:buFont typeface="Arial" panose="020B0604020202020204" pitchFamily="34" charset="0"/>
              <a:buChar char="+"/>
              <a:defRPr sz="1600"/>
            </a:lvl1pPr>
            <a:lvl2pPr marL="628642" indent="-285750">
              <a:buFont typeface="Arial" panose="020B0604020202020204" pitchFamily="34" charset="0"/>
              <a:buChar char="+"/>
              <a:defRPr sz="1275"/>
            </a:lvl2pPr>
            <a:lvl3pPr marL="857233" indent="-171450">
              <a:buFont typeface="Arial" panose="020B0604020202020204" pitchFamily="34" charset="0"/>
              <a:buChar char="+"/>
              <a:defRPr sz="1200" baseline="0"/>
            </a:lvl3pPr>
            <a:lvl4pPr marL="1200125" indent="-171450">
              <a:buClr>
                <a:srgbClr val="70BCE8"/>
              </a:buClr>
              <a:buFont typeface="Arial" panose="020B0604020202020204" pitchFamily="34" charset="0"/>
              <a:buChar char="+"/>
              <a:defRPr sz="1125" baseline="0"/>
            </a:lvl4pPr>
            <a:lvl5pPr marL="1371566" indent="0">
              <a:buFontTx/>
              <a:buNone/>
              <a:defRPr sz="1050"/>
            </a:lvl5pPr>
            <a:lvl6pPr>
              <a:defRPr sz="1350"/>
            </a:lvl6pPr>
            <a:lvl7pPr>
              <a:defRPr sz="1350"/>
            </a:lvl7pPr>
            <a:lvl8pPr>
              <a:defRPr sz="1350"/>
            </a:lvl8pPr>
            <a:lvl9pPr>
              <a:defRPr sz="135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12"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14" name="Text Placeholder 2"/>
          <p:cNvSpPr>
            <a:spLocks noGrp="1"/>
          </p:cNvSpPr>
          <p:nvPr>
            <p:ph type="body" idx="11" hasCustomPrompt="1"/>
          </p:nvPr>
        </p:nvSpPr>
        <p:spPr>
          <a:xfrm>
            <a:off x="1" y="685800"/>
            <a:ext cx="4572000"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15" name="Text Placeholder 2"/>
          <p:cNvSpPr>
            <a:spLocks noGrp="1"/>
          </p:cNvSpPr>
          <p:nvPr>
            <p:ph type="body" idx="12" hasCustomPrompt="1"/>
          </p:nvPr>
        </p:nvSpPr>
        <p:spPr>
          <a:xfrm>
            <a:off x="4572000" y="682668"/>
            <a:ext cx="4572000" cy="457200"/>
          </a:xfrm>
          <a:prstGeom prst="rect">
            <a:avLst/>
          </a:prstGeom>
        </p:spPr>
        <p:txBody>
          <a:bodyPr lIns="457200" tIns="0" rIns="457200" bIns="0" anchor="ctr" anchorCtr="0">
            <a:noAutofit/>
          </a:bodyPr>
          <a:lstStyle>
            <a:lvl1pPr marL="0" indent="0">
              <a:buNone/>
              <a:defRPr sz="1600" b="1">
                <a:solidFill>
                  <a:srgbClr val="00245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Tree>
    <p:extLst>
      <p:ext uri="{BB962C8B-B14F-4D97-AF65-F5344CB8AC3E}">
        <p14:creationId xmlns:p14="http://schemas.microsoft.com/office/powerpoint/2010/main" val="2005847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016504" y="1012244"/>
            <a:ext cx="3755571" cy="3226387"/>
          </a:xfrm>
          <a:prstGeom prst="rect">
            <a:avLst/>
          </a:prstGeom>
        </p:spPr>
        <p:txBody>
          <a:bodyPr>
            <a:normAutofit/>
          </a:bodyPr>
          <a:lstStyle>
            <a:lvl1pPr marL="0" indent="0">
              <a:buNone/>
              <a:defRPr sz="2100"/>
            </a:lvl1pPr>
          </a:lstStyle>
          <a:p>
            <a:endParaRPr lang="en-US" dirty="0"/>
          </a:p>
        </p:txBody>
      </p:sp>
      <p:sp>
        <p:nvSpPr>
          <p:cNvPr id="6" name="Content Placeholder 2"/>
          <p:cNvSpPr>
            <a:spLocks noGrp="1"/>
          </p:cNvSpPr>
          <p:nvPr>
            <p:ph sz="half" idx="1"/>
          </p:nvPr>
        </p:nvSpPr>
        <p:spPr>
          <a:xfrm>
            <a:off x="762000" y="994173"/>
            <a:ext cx="4038600" cy="3346506"/>
          </a:xfrm>
          <a:prstGeom prst="rect">
            <a:avLst/>
          </a:prstGeom>
        </p:spPr>
        <p:txBody>
          <a:bodyPr>
            <a:normAutofit/>
          </a:bodyPr>
          <a:lstStyle>
            <a:lvl1pPr marL="0" indent="0">
              <a:lnSpc>
                <a:spcPct val="110000"/>
              </a:lnSpc>
              <a:buFontTx/>
              <a:buNone/>
              <a:defRPr sz="1500"/>
            </a:lvl1pPr>
            <a:lvl2pPr marL="342892" indent="0">
              <a:buFontTx/>
              <a:buNone/>
              <a:defRPr sz="1275"/>
            </a:lvl2pPr>
            <a:lvl3pPr marL="685783" indent="0">
              <a:buFontTx/>
              <a:buNone/>
              <a:defRPr sz="1200"/>
            </a:lvl3pPr>
            <a:lvl4pPr marL="1028675" indent="0">
              <a:buFontTx/>
              <a:buNone/>
              <a:defRPr sz="1125"/>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p:txBody>
      </p:sp>
      <p:sp>
        <p:nvSpPr>
          <p:cNvPr id="9" name="Title Placeholder 1"/>
          <p:cNvSpPr txBox="1">
            <a:spLocks/>
          </p:cNvSpPr>
          <p:nvPr userDrawn="1"/>
        </p:nvSpPr>
        <p:spPr>
          <a:xfrm>
            <a:off x="457201" y="-97925"/>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7" name="Title Placeholder 1">
            <a:extLst>
              <a:ext uri="{FF2B5EF4-FFF2-40B4-BE49-F238E27FC236}">
                <a16:creationId xmlns:a16="http://schemas.microsoft.com/office/drawing/2014/main" id="{B4D7E408-D370-454C-83E8-317F6FE51BA5}"/>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22284481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575346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1" y="1001239"/>
            <a:ext cx="4038600" cy="3339440"/>
          </a:xfrm>
          <a:prstGeom prst="rect">
            <a:avLst/>
          </a:prstGeom>
        </p:spPr>
        <p:txBody>
          <a:bodyPr>
            <a:normAutofit/>
          </a:bodyPr>
          <a:lstStyle>
            <a:lvl1pPr marL="257168" indent="-257168">
              <a:lnSpc>
                <a:spcPct val="110000"/>
              </a:lnSpc>
              <a:buClr>
                <a:srgbClr val="70BCE8"/>
              </a:buClr>
              <a:buFont typeface="+mj-lt"/>
              <a:buAutoNum type="arabicPeriod"/>
              <a:defRPr sz="1350">
                <a:solidFill>
                  <a:srgbClr val="565656"/>
                </a:solidFill>
              </a:defRPr>
            </a:lvl1pPr>
            <a:lvl2pPr marL="600060" indent="-257168">
              <a:lnSpc>
                <a:spcPct val="110000"/>
              </a:lnSpc>
              <a:buClr>
                <a:srgbClr val="70BCE8"/>
              </a:buClr>
              <a:buSzPct val="100000"/>
              <a:buFont typeface="+mj-lt"/>
              <a:buAutoNum type="alphaLcPeriod"/>
              <a:defRPr sz="1350">
                <a:solidFill>
                  <a:srgbClr val="565656"/>
                </a:solidFill>
              </a:defRPr>
            </a:lvl2pPr>
            <a:lvl3pPr marL="685783" indent="0">
              <a:buClr>
                <a:srgbClr val="0593A4"/>
              </a:buClr>
              <a:buFontTx/>
              <a:buNone/>
              <a:defRPr sz="1350"/>
            </a:lvl3pPr>
            <a:lvl4pPr marL="1028675" indent="0">
              <a:buClr>
                <a:srgbClr val="0593A4"/>
              </a:buClr>
              <a:buFontTx/>
              <a:buNone/>
              <a:defRPr sz="1350"/>
            </a:lvl4pPr>
            <a:lvl5pPr marL="1371566" indent="0">
              <a:buClr>
                <a:srgbClr val="0593A4"/>
              </a:buClr>
              <a:buFontTx/>
              <a:buNone/>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3" name="Content Placeholder 2"/>
          <p:cNvSpPr>
            <a:spLocks noGrp="1"/>
          </p:cNvSpPr>
          <p:nvPr>
            <p:ph sz="half" idx="1"/>
          </p:nvPr>
        </p:nvSpPr>
        <p:spPr>
          <a:xfrm>
            <a:off x="457201" y="994173"/>
            <a:ext cx="4038600" cy="3346506"/>
          </a:xfrm>
          <a:prstGeom prst="rect">
            <a:avLst/>
          </a:prstGeom>
        </p:spPr>
        <p:txBody>
          <a:bodyPr>
            <a:normAutofit/>
          </a:bodyPr>
          <a:lstStyle>
            <a:lvl1pPr marL="257168" indent="-257168">
              <a:lnSpc>
                <a:spcPct val="110000"/>
              </a:lnSpc>
              <a:buClr>
                <a:srgbClr val="70BCE8"/>
              </a:buClr>
              <a:buFont typeface="+mj-lt"/>
              <a:buAutoNum type="arabicPeriod"/>
              <a:defRPr sz="1500">
                <a:latin typeface="Arial"/>
                <a:cs typeface="Arial"/>
              </a:defRPr>
            </a:lvl1pPr>
            <a:lvl2pPr marL="600060" indent="-257168">
              <a:lnSpc>
                <a:spcPct val="110000"/>
              </a:lnSpc>
              <a:buClr>
                <a:srgbClr val="70BCE8"/>
              </a:buClr>
              <a:buFont typeface="+mj-lt"/>
              <a:buAutoNum type="alphaLcPeriod"/>
              <a:defRPr sz="1275">
                <a:latin typeface="Arial"/>
                <a:cs typeface="Arial"/>
              </a:defRPr>
            </a:lvl2pPr>
            <a:lvl3pPr marL="942952" indent="-257168">
              <a:buClr>
                <a:srgbClr val="D5001B"/>
              </a:buClr>
              <a:buFont typeface="+mj-lt"/>
              <a:buAutoNum type="arabicPeriod"/>
              <a:defRPr sz="1200">
                <a:latin typeface="Arial"/>
                <a:cs typeface="Arial"/>
              </a:defRPr>
            </a:lvl3pPr>
            <a:lvl4pPr marL="1285843" indent="-257168">
              <a:buClr>
                <a:srgbClr val="D5001B"/>
              </a:buClr>
              <a:buFont typeface="+mj-lt"/>
              <a:buAutoNum type="alphaLcPeriod"/>
              <a:defRPr sz="1125">
                <a:latin typeface="Arial"/>
                <a:cs typeface="Arial"/>
              </a:defRPr>
            </a:lvl4pPr>
            <a:lvl5pPr marL="1371566" indent="0">
              <a:buFontTx/>
              <a:buNone/>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6" name="Title Placeholder 1"/>
          <p:cNvSpPr txBox="1">
            <a:spLocks/>
          </p:cNvSpPr>
          <p:nvPr userDrawn="1"/>
        </p:nvSpPr>
        <p:spPr>
          <a:xfrm>
            <a:off x="457201" y="-87341"/>
            <a:ext cx="8229600" cy="857250"/>
          </a:xfrm>
          <a:prstGeom prst="rect">
            <a:avLst/>
          </a:prstGeom>
        </p:spPr>
        <p:txBody>
          <a:bodyPr vert="horz" lIns="68580" tIns="34290" rIns="68580" bIns="34290" rtlCol="0" anchor="ctr">
            <a:noAutofit/>
          </a:bodyPr>
          <a:lstStyle>
            <a:lvl1pPr algn="l" defTabSz="457200" rtl="0" eaLnBrk="1" latinLnBrk="0" hangingPunct="1">
              <a:spcBef>
                <a:spcPct val="0"/>
              </a:spcBef>
              <a:buNone/>
              <a:defRPr sz="2800" b="1" i="0" kern="1200" cap="all">
                <a:solidFill>
                  <a:schemeClr val="bg1"/>
                </a:solidFill>
                <a:latin typeface="Arial"/>
                <a:ea typeface="+mj-ea"/>
                <a:cs typeface="Arial"/>
              </a:defRPr>
            </a:lvl1pPr>
          </a:lstStyle>
          <a:p>
            <a:endParaRPr lang="en-US" sz="2100" dirty="0"/>
          </a:p>
        </p:txBody>
      </p:sp>
      <p:sp>
        <p:nvSpPr>
          <p:cNvPr id="8" name="Title Placeholder 1">
            <a:extLst>
              <a:ext uri="{FF2B5EF4-FFF2-40B4-BE49-F238E27FC236}">
                <a16:creationId xmlns:a16="http://schemas.microsoft.com/office/drawing/2014/main" id="{E8EDA241-ED8A-3E41-BDDF-4113FE064411}"/>
              </a:ext>
            </a:extLst>
          </p:cNvPr>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Tree>
    <p:extLst>
      <p:ext uri="{BB962C8B-B14F-4D97-AF65-F5344CB8AC3E}">
        <p14:creationId xmlns:p14="http://schemas.microsoft.com/office/powerpoint/2010/main" val="101382867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ure, Colored Text Box">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0" y="-1"/>
            <a:ext cx="9144000" cy="682669"/>
          </a:xfrm>
          <a:prstGeom prst="rect">
            <a:avLst/>
          </a:prstGeom>
        </p:spPr>
        <p:txBody>
          <a:bodyPr vert="horz" lIns="457200" tIns="45720" rIns="457200" bIns="45720" rtlCol="0" anchor="ctr">
            <a:noAutofit/>
          </a:bodyPr>
          <a:lstStyle>
            <a:lvl1pPr algn="l">
              <a:defRPr sz="2200" b="1" cap="none" baseline="0">
                <a:solidFill>
                  <a:srgbClr val="FFFFFF"/>
                </a:solidFill>
                <a:latin typeface="Arial"/>
                <a:cs typeface="Arial"/>
              </a:defRPr>
            </a:lvl1pPr>
          </a:lstStyle>
          <a:p>
            <a:endParaRPr lang="en-US" dirty="0"/>
          </a:p>
        </p:txBody>
      </p:sp>
      <p:sp>
        <p:nvSpPr>
          <p:cNvPr id="7" name="Picture Placeholder 2"/>
          <p:cNvSpPr>
            <a:spLocks noGrp="1"/>
          </p:cNvSpPr>
          <p:nvPr>
            <p:ph type="pic" idx="11"/>
          </p:nvPr>
        </p:nvSpPr>
        <p:spPr>
          <a:xfrm>
            <a:off x="0" y="914400"/>
            <a:ext cx="5486400" cy="3703320"/>
          </a:xfrm>
          <a:prstGeom prst="rect">
            <a:avLst/>
          </a:prstGeom>
        </p:spPr>
        <p:txBody>
          <a:bodyPr/>
          <a:lstStyle>
            <a:lvl1pPr marL="0" indent="0">
              <a:buNone/>
              <a:defRPr sz="2400">
                <a:latin typeface="Arial"/>
                <a:cs typeface="Aria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8" name="Text Placeholder 2"/>
          <p:cNvSpPr>
            <a:spLocks noGrp="1"/>
          </p:cNvSpPr>
          <p:nvPr>
            <p:ph type="body" idx="12" hasCustomPrompt="1"/>
          </p:nvPr>
        </p:nvSpPr>
        <p:spPr>
          <a:xfrm>
            <a:off x="5715000" y="914400"/>
            <a:ext cx="3429000" cy="3703320"/>
          </a:xfrm>
          <a:prstGeom prst="rect">
            <a:avLst/>
          </a:prstGeom>
          <a:solidFill>
            <a:srgbClr val="62B5E5"/>
          </a:solidFill>
        </p:spPr>
        <p:txBody>
          <a:bodyPr lIns="182880" tIns="182880" rIns="182880" bIns="182880" anchor="ctr" anchorCtr="0">
            <a:noAutofit/>
          </a:bodyPr>
          <a:lstStyle>
            <a:lvl1pPr marL="0" indent="0">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Tree>
    <p:extLst>
      <p:ext uri="{BB962C8B-B14F-4D97-AF65-F5344CB8AC3E}">
        <p14:creationId xmlns:p14="http://schemas.microsoft.com/office/powerpoint/2010/main" val="421036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5" Type="http://schemas.openxmlformats.org/officeDocument/2006/relationships/theme" Target="../theme/theme3.xml"/><Relationship Id="rId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925B7A-B30C-8A44-A653-43D882DB28B5}"/>
              </a:ext>
            </a:extLst>
          </p:cNvPr>
          <p:cNvSpPr/>
          <p:nvPr userDrawn="1"/>
        </p:nvSpPr>
        <p:spPr>
          <a:xfrm flipV="1">
            <a:off x="0" y="0"/>
            <a:ext cx="9144000" cy="692727"/>
          </a:xfrm>
          <a:prstGeom prst="rect">
            <a:avLst/>
          </a:prstGeom>
          <a:solidFill>
            <a:srgbClr val="0024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E0031B"/>
              </a:solidFill>
              <a:latin typeface="Arial"/>
            </a:endParaRPr>
          </a:p>
        </p:txBody>
      </p:sp>
      <p:pic>
        <p:nvPicPr>
          <p:cNvPr id="9" name="Picture 8">
            <a:extLst>
              <a:ext uri="{FF2B5EF4-FFF2-40B4-BE49-F238E27FC236}">
                <a16:creationId xmlns:a16="http://schemas.microsoft.com/office/drawing/2014/main" id="{EB6125EE-D4AF-3E42-B4E2-F98F902AFFE1}"/>
              </a:ext>
            </a:extLst>
          </p:cNvPr>
          <p:cNvPicPr>
            <a:picLocks noChangeAspect="1"/>
          </p:cNvPicPr>
          <p:nvPr userDrawn="1"/>
        </p:nvPicPr>
        <p:blipFill rotWithShape="1">
          <a:blip r:embed="rId41" cstate="print">
            <a:alphaModFix amt="20000"/>
            <a:extLst>
              <a:ext uri="{28A0092B-C50C-407E-A947-70E740481C1C}">
                <a14:useLocalDpi xmlns:a14="http://schemas.microsoft.com/office/drawing/2010/main"/>
              </a:ext>
            </a:extLst>
          </a:blip>
          <a:srcRect l="-2035" t="-7097" r="22486" b="21063"/>
          <a:stretch/>
        </p:blipFill>
        <p:spPr>
          <a:xfrm>
            <a:off x="8109679" y="4024859"/>
            <a:ext cx="1034321" cy="1118642"/>
          </a:xfrm>
          <a:prstGeom prst="rect">
            <a:avLst/>
          </a:prstGeom>
        </p:spPr>
      </p:pic>
      <p:sp>
        <p:nvSpPr>
          <p:cNvPr id="8" name="Slide Number Placeholder 3">
            <a:extLst>
              <a:ext uri="{FF2B5EF4-FFF2-40B4-BE49-F238E27FC236}">
                <a16:creationId xmlns:a16="http://schemas.microsoft.com/office/drawing/2014/main" id="{1FDF1C80-E9CA-224A-9F42-53E8BC710817}"/>
              </a:ext>
            </a:extLst>
          </p:cNvPr>
          <p:cNvSpPr txBox="1">
            <a:spLocks/>
          </p:cNvSpPr>
          <p:nvPr userDrawn="1"/>
        </p:nvSpPr>
        <p:spPr>
          <a:xfrm>
            <a:off x="8604503" y="4630342"/>
            <a:ext cx="347473"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56565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3AC92A7D-94A7-5E4F-A253-7F9FA6EB2762}" type="slidenum">
              <a:rPr lang="en-US" smtClean="0"/>
              <a:pPr algn="ctr"/>
              <a:t>‹#›</a:t>
            </a:fld>
            <a:endParaRPr lang="en-US" dirty="0"/>
          </a:p>
        </p:txBody>
      </p:sp>
      <p:pic>
        <p:nvPicPr>
          <p:cNvPr id="5" name="Picture 4">
            <a:extLst>
              <a:ext uri="{FF2B5EF4-FFF2-40B4-BE49-F238E27FC236}">
                <a16:creationId xmlns:a16="http://schemas.microsoft.com/office/drawing/2014/main" id="{991D2D44-E386-5D48-8268-0ADE692A59E0}"/>
              </a:ext>
            </a:extLst>
          </p:cNvPr>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91440" y="4700792"/>
            <a:ext cx="1774445" cy="367334"/>
          </a:xfrm>
          <a:prstGeom prst="rect">
            <a:avLst/>
          </a:prstGeom>
        </p:spPr>
      </p:pic>
      <p:sp>
        <p:nvSpPr>
          <p:cNvPr id="3" name="TextBox 2"/>
          <p:cNvSpPr txBox="1"/>
          <p:nvPr userDrawn="1"/>
        </p:nvSpPr>
        <p:spPr>
          <a:xfrm>
            <a:off x="1833915" y="4910580"/>
            <a:ext cx="6363715" cy="215444"/>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dirty="0">
                <a:solidFill>
                  <a:srgbClr val="FF0000"/>
                </a:solidFill>
              </a:rPr>
              <a:t>Contains: EaglePicher, PCKA, ESL and Boeing Proprietary/ITAR/MWTA CUI controlled Information</a:t>
            </a:r>
            <a:endParaRPr lang="en-US" sz="800" dirty="0"/>
          </a:p>
        </p:txBody>
      </p:sp>
    </p:spTree>
    <p:extLst>
      <p:ext uri="{BB962C8B-B14F-4D97-AF65-F5344CB8AC3E}">
        <p14:creationId xmlns:p14="http://schemas.microsoft.com/office/powerpoint/2010/main" val="1648102615"/>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7" r:id="rId19"/>
    <p:sldLayoutId id="2147483685" r:id="rId20"/>
    <p:sldLayoutId id="2147483706" r:id="rId21"/>
    <p:sldLayoutId id="2147483711" r:id="rId22"/>
    <p:sldLayoutId id="2147483688" r:id="rId23"/>
    <p:sldLayoutId id="2147483712" r:id="rId24"/>
    <p:sldLayoutId id="2147483650" r:id="rId25"/>
    <p:sldLayoutId id="2147483713" r:id="rId26"/>
    <p:sldLayoutId id="2147483652" r:id="rId27"/>
    <p:sldLayoutId id="2147483714" r:id="rId28"/>
    <p:sldLayoutId id="2147483708" r:id="rId29"/>
    <p:sldLayoutId id="2147483657" r:id="rId30"/>
    <p:sldLayoutId id="2147483689" r:id="rId31"/>
    <p:sldLayoutId id="2147483715" r:id="rId32"/>
    <p:sldLayoutId id="2147483716" r:id="rId33"/>
    <p:sldLayoutId id="2147483717" r:id="rId34"/>
    <p:sldLayoutId id="2147483718" r:id="rId35"/>
    <p:sldLayoutId id="2147483722" r:id="rId36"/>
    <p:sldLayoutId id="2147483723" r:id="rId37"/>
    <p:sldLayoutId id="2147483758" r:id="rId38"/>
    <p:sldLayoutId id="2147483759" r:id="rId39"/>
  </p:sldLayoutIdLst>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hf sldNum="0" hdr="0" dt="0"/>
  <p:txStyles>
    <p:titleStyle>
      <a:lvl1pPr algn="l" defTabSz="342892" rtl="0" eaLnBrk="1" latinLnBrk="0" hangingPunct="1">
        <a:spcBef>
          <a:spcPct val="0"/>
        </a:spcBef>
        <a:buNone/>
        <a:defRPr sz="2100" b="0" i="0" kern="1200" cap="all">
          <a:solidFill>
            <a:schemeClr val="bg1"/>
          </a:solidFill>
          <a:latin typeface="Proxima Nova Bold"/>
          <a:ea typeface="+mj-ea"/>
          <a:cs typeface="Proxima Nova Bold"/>
        </a:defRPr>
      </a:lvl1pPr>
    </p:titleStyle>
    <p:bodyStyle>
      <a:lvl1pPr marL="257168" indent="-257168" algn="l" defTabSz="342892" rtl="0" eaLnBrk="1" latinLnBrk="0" hangingPunct="1">
        <a:lnSpc>
          <a:spcPct val="110000"/>
        </a:lnSpc>
        <a:spcBef>
          <a:spcPct val="20000"/>
        </a:spcBef>
        <a:buClr>
          <a:srgbClr val="70BCE8"/>
        </a:buClr>
        <a:buFont typeface=".AppleSystemUIFont"/>
        <a:buChar char="+"/>
        <a:defRPr sz="1500" b="0" i="0" kern="1200">
          <a:solidFill>
            <a:srgbClr val="565656"/>
          </a:solidFill>
          <a:latin typeface="Arial"/>
          <a:ea typeface="+mn-ea"/>
          <a:cs typeface="Arial"/>
        </a:defRPr>
      </a:lvl1pPr>
      <a:lvl2pPr marL="558390" indent="-301222" algn="l" defTabSz="342892" rtl="0" eaLnBrk="1" latinLnBrk="0" hangingPunct="1">
        <a:lnSpc>
          <a:spcPct val="110000"/>
        </a:lnSpc>
        <a:spcBef>
          <a:spcPct val="20000"/>
        </a:spcBef>
        <a:buClr>
          <a:srgbClr val="70BCE8"/>
        </a:buClr>
        <a:buFont typeface=".AppleSystemUIFont"/>
        <a:buChar char="—"/>
        <a:tabLst/>
        <a:defRPr sz="1350" b="0" i="0" kern="1200">
          <a:solidFill>
            <a:srgbClr val="565656"/>
          </a:solidFill>
          <a:latin typeface="Arial"/>
          <a:ea typeface="+mn-ea"/>
          <a:cs typeface="Arial"/>
        </a:defRPr>
      </a:lvl2pPr>
      <a:lvl3pPr marL="800100" indent="-223838" algn="l" defTabSz="342892" rtl="0" eaLnBrk="1" latinLnBrk="0" hangingPunct="1">
        <a:spcBef>
          <a:spcPct val="20000"/>
        </a:spcBef>
        <a:buClr>
          <a:srgbClr val="70BCE8"/>
        </a:buClr>
        <a:buFont typeface=".AppleSystemUIFont"/>
        <a:buChar char="+"/>
        <a:tabLst/>
        <a:defRPr sz="1350" b="0" i="0" kern="1200">
          <a:solidFill>
            <a:srgbClr val="565656"/>
          </a:solidFill>
          <a:latin typeface="Arial"/>
          <a:ea typeface="+mn-ea"/>
          <a:cs typeface="Arial"/>
        </a:defRPr>
      </a:lvl3pPr>
      <a:lvl4pPr marL="1200120" indent="-171446" algn="l" defTabSz="342892" rtl="0" eaLnBrk="1" latinLnBrk="0" hangingPunct="1">
        <a:spcBef>
          <a:spcPct val="20000"/>
        </a:spcBef>
        <a:buFont typeface="Arial"/>
        <a:buChar char="–"/>
        <a:defRPr sz="1350" b="0" i="0" kern="1200">
          <a:solidFill>
            <a:srgbClr val="565656"/>
          </a:solidFill>
          <a:latin typeface="Arial"/>
          <a:ea typeface="+mn-ea"/>
          <a:cs typeface="Arial"/>
        </a:defRPr>
      </a:lvl4pPr>
      <a:lvl5pPr marL="1543012" indent="-171446" algn="l" defTabSz="342892" rtl="0" eaLnBrk="1" latinLnBrk="0" hangingPunct="1">
        <a:spcBef>
          <a:spcPct val="20000"/>
        </a:spcBef>
        <a:buFont typeface="Arial"/>
        <a:buChar char="»"/>
        <a:defRPr sz="1350" b="0" i="0" kern="1200">
          <a:solidFill>
            <a:srgbClr val="565656"/>
          </a:solidFill>
          <a:latin typeface="Arial"/>
          <a:ea typeface="+mn-ea"/>
          <a:cs typeface="Arial"/>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099960"/>
      </p:ext>
    </p:extLst>
  </p:cSld>
  <p:clrMap bg1="lt1" tx1="dk1" bg2="lt2" tx2="dk2" accent1="accent1" accent2="accent2" accent3="accent3" accent4="accent4" accent5="accent5" accent6="accent6" hlink="hlink" folHlink="folHlink"/>
  <p:sldLayoutIdLst>
    <p:sldLayoutId id="2147483731" r:id="rId1"/>
  </p:sldLayoutIdLst>
  <p:hf sldNum="0" hd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81581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Lst>
  <p:hf sldNum="0" hdr="0" dt="0"/>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24BD0D-91CF-794C-B44D-4E2D0CB8819D}"/>
              </a:ext>
            </a:extLst>
          </p:cNvPr>
          <p:cNvSpPr>
            <a:spLocks noGrp="1"/>
          </p:cNvSpPr>
          <p:nvPr>
            <p:ph type="body" idx="10"/>
          </p:nvPr>
        </p:nvSpPr>
        <p:spPr>
          <a:xfrm>
            <a:off x="8996" y="1143000"/>
            <a:ext cx="4196162" cy="2905960"/>
          </a:xfrm>
        </p:spPr>
        <p:txBody>
          <a:bodyPr/>
          <a:lstStyle/>
          <a:p>
            <a:r>
              <a:rPr lang="en-US" sz="2200" dirty="0"/>
              <a:t>Generator Energy Storage Integrated System (GENESIS)</a:t>
            </a:r>
          </a:p>
          <a:p>
            <a:r>
              <a:rPr lang="en-US" sz="2200" dirty="0"/>
              <a:t>Electrical Accumulator Unit (EAU) </a:t>
            </a:r>
          </a:p>
          <a:p>
            <a:r>
              <a:rPr lang="en-US" sz="2200" dirty="0"/>
              <a:t>Preliminary Design Review</a:t>
            </a:r>
          </a:p>
          <a:p>
            <a:r>
              <a:rPr lang="en-US" sz="2200" dirty="0"/>
              <a:t>(PDR)</a:t>
            </a:r>
          </a:p>
        </p:txBody>
      </p:sp>
      <p:sp>
        <p:nvSpPr>
          <p:cNvPr id="3" name="Text Placeholder 2">
            <a:extLst>
              <a:ext uri="{FF2B5EF4-FFF2-40B4-BE49-F238E27FC236}">
                <a16:creationId xmlns:a16="http://schemas.microsoft.com/office/drawing/2014/main" id="{8A156FFD-D749-8440-8DCA-7E4425606C9B}"/>
              </a:ext>
            </a:extLst>
          </p:cNvPr>
          <p:cNvSpPr>
            <a:spLocks noGrp="1"/>
          </p:cNvSpPr>
          <p:nvPr>
            <p:ph type="body" idx="11"/>
          </p:nvPr>
        </p:nvSpPr>
        <p:spPr/>
        <p:txBody>
          <a:bodyPr/>
          <a:lstStyle/>
          <a:p>
            <a:r>
              <a:rPr lang="en-US" dirty="0"/>
              <a:t>January 14, 2020</a:t>
            </a:r>
          </a:p>
        </p:txBody>
      </p:sp>
      <p:sp>
        <p:nvSpPr>
          <p:cNvPr id="4" name="TextBox 3"/>
          <p:cNvSpPr txBox="1"/>
          <p:nvPr/>
        </p:nvSpPr>
        <p:spPr>
          <a:xfrm>
            <a:off x="8996" y="4791154"/>
            <a:ext cx="9135003" cy="338554"/>
          </a:xfrm>
          <a:prstGeom prst="rect">
            <a:avLst/>
          </a:prstGeom>
          <a:noFill/>
        </p:spPr>
        <p:txBody>
          <a:bodyPr wrap="square" rtlCol="0">
            <a:spAutoFit/>
          </a:bodyPr>
          <a:lstStyle/>
          <a:p>
            <a:pPr lvl="0" defTabSz="914400" eaLnBrk="0" fontAlgn="base" hangingPunct="0">
              <a:spcBef>
                <a:spcPct val="0"/>
              </a:spcBef>
              <a:spcAft>
                <a:spcPct val="0"/>
              </a:spcAft>
            </a:pPr>
            <a:r>
              <a:rPr lang="en-US" sz="800" b="1" dirty="0">
                <a:solidFill>
                  <a:srgbClr val="FF0000"/>
                </a:solidFill>
                <a:latin typeface="Times"/>
                <a:cs typeface="Arial" charset="0"/>
              </a:rPr>
              <a:t>WARNING - This document contains technical data whose export is restricted by the Arms Export Control Act (Title 22, U.S. C., Sec 2751, et seq.) International Traffic in Arms Regulations (ITAR). Disclosure to foreign persons without prior U.S. Government approval is prohibited. Violations of these export laws/regulations are subject to severe criminal penalties. </a:t>
            </a:r>
          </a:p>
        </p:txBody>
      </p:sp>
    </p:spTree>
    <p:extLst>
      <p:ext uri="{BB962C8B-B14F-4D97-AF65-F5344CB8AC3E}">
        <p14:creationId xmlns:p14="http://schemas.microsoft.com/office/powerpoint/2010/main" val="1768062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Topology</a:t>
            </a:r>
          </a:p>
        </p:txBody>
      </p:sp>
      <p:sp>
        <p:nvSpPr>
          <p:cNvPr id="3" name="Content Placeholder 2"/>
          <p:cNvSpPr>
            <a:spLocks noGrp="1"/>
          </p:cNvSpPr>
          <p:nvPr>
            <p:ph sz="half" idx="1"/>
          </p:nvPr>
        </p:nvSpPr>
        <p:spPr>
          <a:xfrm>
            <a:off x="1" y="2978683"/>
            <a:ext cx="9143999" cy="1783542"/>
          </a:xfrm>
        </p:spPr>
        <p:txBody>
          <a:bodyPr>
            <a:normAutofit fontScale="92500"/>
          </a:bodyPr>
          <a:lstStyle/>
          <a:p>
            <a:r>
              <a:rPr lang="en-US" sz="1400" dirty="0"/>
              <a:t>EAU Converter Topology</a:t>
            </a:r>
          </a:p>
          <a:p>
            <a:pPr lvl="1"/>
            <a:r>
              <a:rPr lang="en-US" sz="1100" dirty="0"/>
              <a:t>PCKA’s EAU hardware has traditionally utilized a boost converter as it provides best utilization of ultracapacitor energy storage. However, in previous applications the short-circuit behavior of the converter was determined to be acceptable or, in some cases, desirable, with short-circuit considerations handled at a system level.</a:t>
            </a:r>
          </a:p>
          <a:p>
            <a:pPr lvl="1"/>
            <a:r>
              <a:rPr lang="en-US" sz="1100" dirty="0"/>
              <a:t>EAU converter will be a 4-switch bi-directional buck-boost converter, which allows same advantages as boost converter but addresses short-circuit current feeding requirements (full control of current into short through buck-portion of converter)</a:t>
            </a:r>
          </a:p>
          <a:p>
            <a:pPr lvl="1"/>
            <a:r>
              <a:rPr lang="en-US" sz="1100" dirty="0"/>
              <a:t>EAU converter will operate in boost-mode under normal operation and in buck-mode when bus voltage is lower than ESD voltage</a:t>
            </a:r>
          </a:p>
          <a:p>
            <a:pPr lvl="1"/>
            <a:r>
              <a:rPr lang="en-US" sz="1100" dirty="0"/>
              <a:t>Topology doubles number of device phase-legs, but only marginally increases loss as only one phase-leg is actively switching.  Size/weight is also only affected marginally as EMI-filter remains the same</a:t>
            </a:r>
          </a:p>
        </p:txBody>
      </p:sp>
      <p:graphicFrame>
        <p:nvGraphicFramePr>
          <p:cNvPr id="6" name="Table 6">
            <a:extLst>
              <a:ext uri="{FF2B5EF4-FFF2-40B4-BE49-F238E27FC236}">
                <a16:creationId xmlns:a16="http://schemas.microsoft.com/office/drawing/2014/main" id="{644243A7-F436-4A23-9A4F-6B6C7A1AEC85}"/>
              </a:ext>
            </a:extLst>
          </p:cNvPr>
          <p:cNvGraphicFramePr>
            <a:graphicFrameLocks noGrp="1"/>
          </p:cNvGraphicFramePr>
          <p:nvPr/>
        </p:nvGraphicFramePr>
        <p:xfrm>
          <a:off x="2" y="709366"/>
          <a:ext cx="9143998" cy="2316480"/>
        </p:xfrm>
        <a:graphic>
          <a:graphicData uri="http://schemas.openxmlformats.org/drawingml/2006/table">
            <a:tbl>
              <a:tblPr firstRow="1" bandRow="1">
                <a:tableStyleId>{5C22544A-7EE6-4342-B048-85BDC9FD1C3A}</a:tableStyleId>
              </a:tblPr>
              <a:tblGrid>
                <a:gridCol w="1248121">
                  <a:extLst>
                    <a:ext uri="{9D8B030D-6E8A-4147-A177-3AD203B41FA5}">
                      <a16:colId xmlns:a16="http://schemas.microsoft.com/office/drawing/2014/main" val="3229892007"/>
                    </a:ext>
                  </a:extLst>
                </a:gridCol>
                <a:gridCol w="1898881">
                  <a:extLst>
                    <a:ext uri="{9D8B030D-6E8A-4147-A177-3AD203B41FA5}">
                      <a16:colId xmlns:a16="http://schemas.microsoft.com/office/drawing/2014/main" val="1241148964"/>
                    </a:ext>
                  </a:extLst>
                </a:gridCol>
                <a:gridCol w="1194727">
                  <a:extLst>
                    <a:ext uri="{9D8B030D-6E8A-4147-A177-3AD203B41FA5}">
                      <a16:colId xmlns:a16="http://schemas.microsoft.com/office/drawing/2014/main" val="2463825329"/>
                    </a:ext>
                  </a:extLst>
                </a:gridCol>
                <a:gridCol w="1998999">
                  <a:extLst>
                    <a:ext uri="{9D8B030D-6E8A-4147-A177-3AD203B41FA5}">
                      <a16:colId xmlns:a16="http://schemas.microsoft.com/office/drawing/2014/main" val="2909467395"/>
                    </a:ext>
                  </a:extLst>
                </a:gridCol>
                <a:gridCol w="1441682">
                  <a:extLst>
                    <a:ext uri="{9D8B030D-6E8A-4147-A177-3AD203B41FA5}">
                      <a16:colId xmlns:a16="http://schemas.microsoft.com/office/drawing/2014/main" val="982101673"/>
                    </a:ext>
                  </a:extLst>
                </a:gridCol>
                <a:gridCol w="1361588">
                  <a:extLst>
                    <a:ext uri="{9D8B030D-6E8A-4147-A177-3AD203B41FA5}">
                      <a16:colId xmlns:a16="http://schemas.microsoft.com/office/drawing/2014/main" val="4181633433"/>
                    </a:ext>
                  </a:extLst>
                </a:gridCol>
              </a:tblGrid>
              <a:tr h="0">
                <a:tc>
                  <a:txBody>
                    <a:bodyPr/>
                    <a:lstStyle/>
                    <a:p>
                      <a:r>
                        <a:rPr lang="en-US" sz="800" dirty="0"/>
                        <a:t>Property</a:t>
                      </a:r>
                    </a:p>
                  </a:txBody>
                  <a:tcPr marL="45720" marR="45720"/>
                </a:tc>
                <a:tc>
                  <a:txBody>
                    <a:bodyPr/>
                    <a:lstStyle/>
                    <a:p>
                      <a:r>
                        <a:rPr lang="en-US" sz="800" dirty="0"/>
                        <a:t>Buck Converter</a:t>
                      </a:r>
                    </a:p>
                  </a:txBody>
                  <a:tcPr marL="45720" marR="45720"/>
                </a:tc>
                <a:tc>
                  <a:txBody>
                    <a:bodyPr/>
                    <a:lstStyle/>
                    <a:p>
                      <a:r>
                        <a:rPr lang="en-US" sz="800" dirty="0"/>
                        <a:t>Boost Converter</a:t>
                      </a:r>
                    </a:p>
                  </a:txBody>
                  <a:tcPr marL="45720" marR="45720"/>
                </a:tc>
                <a:tc>
                  <a:txBody>
                    <a:bodyPr/>
                    <a:lstStyle/>
                    <a:p>
                      <a:r>
                        <a:rPr lang="en-US" sz="800" dirty="0"/>
                        <a:t>Boost-Buck Converter (Traditional)</a:t>
                      </a:r>
                    </a:p>
                  </a:txBody>
                  <a:tcPr marL="45720" marR="45720"/>
                </a:tc>
                <a:tc>
                  <a:txBody>
                    <a:bodyPr/>
                    <a:lstStyle/>
                    <a:p>
                      <a:r>
                        <a:rPr lang="en-US" sz="800" dirty="0"/>
                        <a:t>Isolated Converter</a:t>
                      </a:r>
                    </a:p>
                  </a:txBody>
                  <a:tcPr marL="45720" marR="45720"/>
                </a:tc>
                <a:tc>
                  <a:txBody>
                    <a:bodyPr/>
                    <a:lstStyle/>
                    <a:p>
                      <a:r>
                        <a:rPr lang="en-US" sz="800" dirty="0"/>
                        <a:t>4-Switch Bi-Directional Buck-Boost Converter</a:t>
                      </a:r>
                    </a:p>
                  </a:txBody>
                  <a:tcPr marL="45720" marR="45720"/>
                </a:tc>
                <a:extLst>
                  <a:ext uri="{0D108BD9-81ED-4DB2-BD59-A6C34878D82A}">
                    <a16:rowId xmlns:a16="http://schemas.microsoft.com/office/drawing/2014/main" val="3800522892"/>
                  </a:ext>
                </a:extLst>
              </a:tr>
              <a:tr h="0">
                <a:tc>
                  <a:txBody>
                    <a:bodyPr/>
                    <a:lstStyle/>
                    <a:p>
                      <a:r>
                        <a:rPr lang="en-US" sz="800" dirty="0"/>
                        <a:t>Bi-Directionality</a:t>
                      </a:r>
                    </a:p>
                  </a:txBody>
                  <a:tcPr marL="45720" marR="45720"/>
                </a:tc>
                <a:tc>
                  <a:txBody>
                    <a:bodyPr/>
                    <a:lstStyle/>
                    <a:p>
                      <a:r>
                        <a:rPr lang="en-US" sz="800" dirty="0"/>
                        <a:t>Yes</a:t>
                      </a:r>
                    </a:p>
                  </a:txBody>
                  <a:tcPr marL="45720" marR="45720"/>
                </a:tc>
                <a:tc>
                  <a:txBody>
                    <a:bodyPr/>
                    <a:lstStyle/>
                    <a:p>
                      <a:r>
                        <a:rPr lang="en-US" sz="800" dirty="0"/>
                        <a:t>Yes</a:t>
                      </a:r>
                    </a:p>
                  </a:txBody>
                  <a:tcPr marL="45720" marR="45720"/>
                </a:tc>
                <a:tc>
                  <a:txBody>
                    <a:bodyPr/>
                    <a:lstStyle/>
                    <a:p>
                      <a:r>
                        <a:rPr lang="en-US" sz="800" dirty="0"/>
                        <a:t>Yes</a:t>
                      </a:r>
                    </a:p>
                  </a:txBody>
                  <a:tcPr marL="45720" marR="45720"/>
                </a:tc>
                <a:tc>
                  <a:txBody>
                    <a:bodyPr/>
                    <a:lstStyle/>
                    <a:p>
                      <a:r>
                        <a:rPr lang="en-US" sz="800" dirty="0"/>
                        <a:t>Yes</a:t>
                      </a:r>
                    </a:p>
                  </a:txBody>
                  <a:tcPr marL="45720" marR="45720"/>
                </a:tc>
                <a:tc>
                  <a:txBody>
                    <a:bodyPr/>
                    <a:lstStyle/>
                    <a:p>
                      <a:r>
                        <a:rPr lang="en-US" sz="800" dirty="0"/>
                        <a:t>Yes</a:t>
                      </a:r>
                    </a:p>
                  </a:txBody>
                  <a:tcPr marL="45720" marR="45720"/>
                </a:tc>
                <a:extLst>
                  <a:ext uri="{0D108BD9-81ED-4DB2-BD59-A6C34878D82A}">
                    <a16:rowId xmlns:a16="http://schemas.microsoft.com/office/drawing/2014/main" val="897409069"/>
                  </a:ext>
                </a:extLst>
              </a:tr>
              <a:tr h="0">
                <a:tc>
                  <a:txBody>
                    <a:bodyPr/>
                    <a:lstStyle/>
                    <a:p>
                      <a:r>
                        <a:rPr lang="en-US" sz="800" dirty="0"/>
                        <a:t>ESD Voltage Range</a:t>
                      </a:r>
                    </a:p>
                  </a:txBody>
                  <a:tcPr marL="45720" marR="45720"/>
                </a:tc>
                <a:tc>
                  <a:txBody>
                    <a:bodyPr/>
                    <a:lstStyle/>
                    <a:p>
                      <a:pPr marL="112713" indent="-112713">
                        <a:buFont typeface="Arial" panose="020B0604020202020204" pitchFamily="34" charset="0"/>
                        <a:buChar char="•"/>
                      </a:pPr>
                      <a:r>
                        <a:rPr lang="en-US" sz="800" dirty="0"/>
                        <a:t>V</a:t>
                      </a:r>
                      <a:r>
                        <a:rPr lang="en-US" sz="800" baseline="-25000" dirty="0"/>
                        <a:t>dc</a:t>
                      </a:r>
                      <a:r>
                        <a:rPr lang="en-US" sz="800" dirty="0"/>
                        <a:t> up to device limits.</a:t>
                      </a:r>
                    </a:p>
                    <a:p>
                      <a:pPr marL="112713" indent="-112713">
                        <a:buFont typeface="Arial" panose="020B0604020202020204" pitchFamily="34" charset="0"/>
                        <a:buChar char="•"/>
                      </a:pPr>
                      <a:r>
                        <a:rPr lang="en-US" sz="800" dirty="0"/>
                        <a:t>Can yield undesirably high dc voltages at high altitudes</a:t>
                      </a:r>
                    </a:p>
                  </a:txBody>
                  <a:tcPr marL="45720" marR="45720"/>
                </a:tc>
                <a:tc>
                  <a:txBody>
                    <a:bodyPr/>
                    <a:lstStyle/>
                    <a:p>
                      <a:pPr marL="112713" indent="-112713">
                        <a:buFont typeface="Arial" panose="020B0604020202020204" pitchFamily="34" charset="0"/>
                        <a:buChar char="•"/>
                      </a:pPr>
                      <a:r>
                        <a:rPr lang="en-US" sz="800" dirty="0"/>
                        <a:t>Ideally 0 to V</a:t>
                      </a:r>
                      <a:r>
                        <a:rPr lang="en-US" sz="800" baseline="-25000" dirty="0"/>
                        <a:t>dc</a:t>
                      </a:r>
                      <a:endParaRPr lang="en-US" sz="800" baseline="0" dirty="0"/>
                    </a:p>
                    <a:p>
                      <a:pPr marL="112713" indent="-112713">
                        <a:buFont typeface="Arial" panose="020B0604020202020204" pitchFamily="34" charset="0"/>
                        <a:buChar char="•"/>
                      </a:pPr>
                      <a:r>
                        <a:rPr lang="en-US" sz="800" baseline="0" dirty="0"/>
                        <a:t>Realistic about 1:3 boost ratio</a:t>
                      </a:r>
                    </a:p>
                  </a:txBody>
                  <a:tcPr marL="45720" marR="45720"/>
                </a:tc>
                <a:tc>
                  <a:txBody>
                    <a:bodyPr/>
                    <a:lstStyle/>
                    <a:p>
                      <a:pPr marL="112713" indent="-112713">
                        <a:buFont typeface="Arial" panose="020B0604020202020204" pitchFamily="34" charset="0"/>
                        <a:buChar char="•"/>
                      </a:pPr>
                      <a:r>
                        <a:rPr lang="en-US" sz="800" dirty="0"/>
                        <a:t>Ideally 0 to device limits</a:t>
                      </a:r>
                      <a:endParaRPr lang="en-US" sz="800" baseline="0" dirty="0"/>
                    </a:p>
                    <a:p>
                      <a:pPr marL="112713" indent="-112713">
                        <a:buFont typeface="Arial" panose="020B0604020202020204" pitchFamily="34" charset="0"/>
                        <a:buChar char="•"/>
                      </a:pPr>
                      <a:r>
                        <a:rPr lang="en-US" sz="800" baseline="0" dirty="0"/>
                        <a:t>Switches see V</a:t>
                      </a:r>
                      <a:r>
                        <a:rPr lang="en-US" sz="800" baseline="-25000" dirty="0"/>
                        <a:t>dc</a:t>
                      </a:r>
                      <a:r>
                        <a:rPr lang="en-US" sz="800" baseline="0" dirty="0"/>
                        <a:t> + V</a:t>
                      </a:r>
                      <a:r>
                        <a:rPr lang="en-US" sz="800" baseline="-25000" dirty="0"/>
                        <a:t>ESD</a:t>
                      </a:r>
                    </a:p>
                    <a:p>
                      <a:pPr marL="112713" indent="-112713">
                        <a:buFont typeface="Arial" panose="020B0604020202020204" pitchFamily="34" charset="0"/>
                        <a:buChar char="•"/>
                      </a:pPr>
                      <a:r>
                        <a:rPr lang="en-US" sz="800" baseline="0" dirty="0"/>
                        <a:t>Results in high voltages at high altitude</a:t>
                      </a:r>
                    </a:p>
                  </a:txBody>
                  <a:tcPr marL="45720" marR="45720"/>
                </a:tc>
                <a:tc>
                  <a:txBody>
                    <a:bodyPr/>
                    <a:lstStyle/>
                    <a:p>
                      <a:r>
                        <a:rPr lang="en-US" sz="800" dirty="0"/>
                        <a:t>Up to device limits, no restrictions</a:t>
                      </a:r>
                    </a:p>
                  </a:txBody>
                  <a:tcPr marL="45720" marR="45720"/>
                </a:tc>
                <a:tc>
                  <a:txBody>
                    <a:bodyPr/>
                    <a:lstStyle/>
                    <a:p>
                      <a:pPr marL="0" indent="0">
                        <a:buFont typeface="Arial" panose="020B0604020202020204" pitchFamily="34" charset="0"/>
                        <a:buNone/>
                      </a:pPr>
                      <a:r>
                        <a:rPr lang="en-US" sz="800" dirty="0"/>
                        <a:t>Same as boost converter</a:t>
                      </a:r>
                    </a:p>
                  </a:txBody>
                  <a:tcPr marL="45720" marR="45720"/>
                </a:tc>
                <a:extLst>
                  <a:ext uri="{0D108BD9-81ED-4DB2-BD59-A6C34878D82A}">
                    <a16:rowId xmlns:a16="http://schemas.microsoft.com/office/drawing/2014/main" val="2215060631"/>
                  </a:ext>
                </a:extLst>
              </a:tr>
              <a:tr h="0">
                <a:tc>
                  <a:txBody>
                    <a:bodyPr/>
                    <a:lstStyle/>
                    <a:p>
                      <a:r>
                        <a:rPr lang="en-US" sz="800" dirty="0"/>
                        <a:t>Size / Mass</a:t>
                      </a:r>
                    </a:p>
                  </a:txBody>
                  <a:tcPr marL="45720" marR="45720"/>
                </a:tc>
                <a:tc>
                  <a:txBody>
                    <a:bodyPr/>
                    <a:lstStyle/>
                    <a:p>
                      <a:r>
                        <a:rPr lang="en-US" sz="800" dirty="0"/>
                        <a:t>Small (single phase-leg, inductor)</a:t>
                      </a:r>
                    </a:p>
                  </a:txBody>
                  <a:tcPr marL="45720" marR="45720"/>
                </a:tc>
                <a:tc>
                  <a:txBody>
                    <a:bodyPr/>
                    <a:lstStyle/>
                    <a:p>
                      <a:r>
                        <a:rPr lang="en-US" sz="800" dirty="0"/>
                        <a:t>Small (single phase-leg, inductor)</a:t>
                      </a:r>
                    </a:p>
                  </a:txBody>
                  <a:tcPr marL="45720" marR="45720"/>
                </a:tc>
                <a:tc>
                  <a:txBody>
                    <a:bodyPr/>
                    <a:lstStyle/>
                    <a:p>
                      <a:r>
                        <a:rPr lang="en-US" sz="800" dirty="0"/>
                        <a:t>Small (single phase leg, inductor)</a:t>
                      </a:r>
                    </a:p>
                  </a:txBody>
                  <a:tcPr marL="45720" marR="45720"/>
                </a:tc>
                <a:tc>
                  <a:txBody>
                    <a:bodyPr/>
                    <a:lstStyle/>
                    <a:p>
                      <a:r>
                        <a:rPr lang="en-US" sz="800" dirty="0"/>
                        <a:t>Big (four phase-legs plus HF transformer)</a:t>
                      </a:r>
                    </a:p>
                  </a:txBody>
                  <a:tcPr marL="45720" marR="45720"/>
                </a:tc>
                <a:tc>
                  <a:txBody>
                    <a:bodyPr/>
                    <a:lstStyle/>
                    <a:p>
                      <a:r>
                        <a:rPr lang="en-US" sz="800" dirty="0"/>
                        <a:t>Medium (requires additional phase leg)</a:t>
                      </a:r>
                    </a:p>
                  </a:txBody>
                  <a:tcPr marL="45720" marR="45720"/>
                </a:tc>
                <a:extLst>
                  <a:ext uri="{0D108BD9-81ED-4DB2-BD59-A6C34878D82A}">
                    <a16:rowId xmlns:a16="http://schemas.microsoft.com/office/drawing/2014/main" val="2135858784"/>
                  </a:ext>
                </a:extLst>
              </a:tr>
              <a:tr h="0">
                <a:tc>
                  <a:txBody>
                    <a:bodyPr/>
                    <a:lstStyle/>
                    <a:p>
                      <a:r>
                        <a:rPr lang="en-US" sz="800" dirty="0"/>
                        <a:t>Converter Loss</a:t>
                      </a:r>
                    </a:p>
                  </a:txBody>
                  <a:tcPr marL="45720" marR="45720"/>
                </a:tc>
                <a:tc>
                  <a:txBody>
                    <a:bodyPr/>
                    <a:lstStyle/>
                    <a:p>
                      <a:r>
                        <a:rPr lang="en-US" sz="800" dirty="0"/>
                        <a:t>Low</a:t>
                      </a:r>
                    </a:p>
                  </a:txBody>
                  <a:tcPr marL="45720" marR="45720"/>
                </a:tc>
                <a:tc>
                  <a:txBody>
                    <a:bodyPr/>
                    <a:lstStyle/>
                    <a:p>
                      <a:r>
                        <a:rPr lang="en-US" sz="800" dirty="0"/>
                        <a:t>Low</a:t>
                      </a:r>
                    </a:p>
                  </a:txBody>
                  <a:tcPr marL="45720" marR="45720"/>
                </a:tc>
                <a:tc>
                  <a:txBody>
                    <a:bodyPr/>
                    <a:lstStyle/>
                    <a:p>
                      <a:r>
                        <a:rPr lang="en-US" sz="800" dirty="0"/>
                        <a:t>High (high switching loss as devices see </a:t>
                      </a:r>
                      <a:r>
                        <a:rPr lang="en-US" sz="800" baseline="0" dirty="0"/>
                        <a:t>V</a:t>
                      </a:r>
                      <a:r>
                        <a:rPr lang="en-US" sz="800" baseline="-25000" dirty="0"/>
                        <a:t>dc</a:t>
                      </a:r>
                      <a:r>
                        <a:rPr lang="en-US" sz="800" baseline="0" dirty="0"/>
                        <a:t> + V</a:t>
                      </a:r>
                      <a:r>
                        <a:rPr lang="en-US" sz="800" baseline="-25000" dirty="0"/>
                        <a:t>ESD</a:t>
                      </a:r>
                      <a:r>
                        <a:rPr lang="en-US" sz="800" dirty="0"/>
                        <a:t>)</a:t>
                      </a:r>
                    </a:p>
                  </a:txBody>
                  <a:tcPr marL="45720" marR="45720"/>
                </a:tc>
                <a:tc>
                  <a:txBody>
                    <a:bodyPr/>
                    <a:lstStyle/>
                    <a:p>
                      <a:r>
                        <a:rPr lang="en-US" sz="800" dirty="0"/>
                        <a:t>Low to medium, depending on control implementation</a:t>
                      </a:r>
                    </a:p>
                  </a:txBody>
                  <a:tcPr marL="45720" marR="45720"/>
                </a:tc>
                <a:tc>
                  <a:txBody>
                    <a:bodyPr/>
                    <a:lstStyle/>
                    <a:p>
                      <a:r>
                        <a:rPr lang="en-US" sz="800" dirty="0"/>
                        <a:t>Low (additional phase leg is conduction loss only)</a:t>
                      </a:r>
                    </a:p>
                  </a:txBody>
                  <a:tcPr marL="45720" marR="45720"/>
                </a:tc>
                <a:extLst>
                  <a:ext uri="{0D108BD9-81ED-4DB2-BD59-A6C34878D82A}">
                    <a16:rowId xmlns:a16="http://schemas.microsoft.com/office/drawing/2014/main" val="1479724247"/>
                  </a:ext>
                </a:extLst>
              </a:tr>
              <a:tr h="0">
                <a:tc>
                  <a:txBody>
                    <a:bodyPr/>
                    <a:lstStyle/>
                    <a:p>
                      <a:r>
                        <a:rPr lang="en-US" sz="800" dirty="0"/>
                        <a:t>Simplicity (Control, </a:t>
                      </a:r>
                      <a:r>
                        <a:rPr lang="en-US" sz="800" dirty="0" err="1"/>
                        <a:t>Impl</a:t>
                      </a:r>
                      <a:r>
                        <a:rPr lang="en-US" sz="800" dirty="0"/>
                        <a:t>.)</a:t>
                      </a:r>
                    </a:p>
                  </a:txBody>
                  <a:tcPr marL="45720" marR="45720"/>
                </a:tc>
                <a:tc>
                  <a:txBody>
                    <a:bodyPr/>
                    <a:lstStyle/>
                    <a:p>
                      <a:r>
                        <a:rPr lang="en-US" sz="800" dirty="0"/>
                        <a:t>Simple, but may require ESD precharge</a:t>
                      </a:r>
                    </a:p>
                  </a:txBody>
                  <a:tcPr marL="45720" marR="45720"/>
                </a:tc>
                <a:tc>
                  <a:txBody>
                    <a:bodyPr/>
                    <a:lstStyle/>
                    <a:p>
                      <a:r>
                        <a:rPr lang="en-US" sz="800" dirty="0"/>
                        <a:t>Simple</a:t>
                      </a:r>
                    </a:p>
                  </a:txBody>
                  <a:tcPr marL="45720" marR="45720"/>
                </a:tc>
                <a:tc>
                  <a:txBody>
                    <a:bodyPr/>
                    <a:lstStyle/>
                    <a:p>
                      <a:r>
                        <a:rPr lang="en-US" sz="800" dirty="0"/>
                        <a:t>Simple</a:t>
                      </a:r>
                    </a:p>
                  </a:txBody>
                  <a:tcPr marL="45720" marR="45720"/>
                </a:tc>
                <a:tc>
                  <a:txBody>
                    <a:bodyPr/>
                    <a:lstStyle/>
                    <a:p>
                      <a:r>
                        <a:rPr lang="en-US" sz="800" dirty="0"/>
                        <a:t>Complex</a:t>
                      </a:r>
                    </a:p>
                  </a:txBody>
                  <a:tcPr marL="45720" marR="45720"/>
                </a:tc>
                <a:tc>
                  <a:txBody>
                    <a:bodyPr/>
                    <a:lstStyle/>
                    <a:p>
                      <a:r>
                        <a:rPr lang="en-US" sz="800" dirty="0"/>
                        <a:t>Simple</a:t>
                      </a:r>
                    </a:p>
                  </a:txBody>
                  <a:tcPr marL="45720" marR="45720"/>
                </a:tc>
                <a:extLst>
                  <a:ext uri="{0D108BD9-81ED-4DB2-BD59-A6C34878D82A}">
                    <a16:rowId xmlns:a16="http://schemas.microsoft.com/office/drawing/2014/main" val="1119631788"/>
                  </a:ext>
                </a:extLst>
              </a:tr>
              <a:tr h="0">
                <a:tc>
                  <a:txBody>
                    <a:bodyPr/>
                    <a:lstStyle/>
                    <a:p>
                      <a:r>
                        <a:rPr lang="en-US" sz="800" dirty="0"/>
                        <a:t>Short-Circuit, Bus</a:t>
                      </a:r>
                    </a:p>
                  </a:txBody>
                  <a:tcPr marL="45720" marR="45720"/>
                </a:tc>
                <a:tc>
                  <a:txBody>
                    <a:bodyPr/>
                    <a:lstStyle/>
                    <a:p>
                      <a:r>
                        <a:rPr lang="en-US" sz="800" dirty="0"/>
                        <a:t>Full control of current</a:t>
                      </a:r>
                    </a:p>
                  </a:txBody>
                  <a:tcPr marL="45720" marR="45720"/>
                </a:tc>
                <a:tc>
                  <a:txBody>
                    <a:bodyPr/>
                    <a:lstStyle/>
                    <a:p>
                      <a:r>
                        <a:rPr lang="en-US" sz="800" dirty="0"/>
                        <a:t>Diode path, no control</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extLst>
                  <a:ext uri="{0D108BD9-81ED-4DB2-BD59-A6C34878D82A}">
                    <a16:rowId xmlns:a16="http://schemas.microsoft.com/office/drawing/2014/main" val="1092974579"/>
                  </a:ext>
                </a:extLst>
              </a:tr>
              <a:tr h="0">
                <a:tc>
                  <a:txBody>
                    <a:bodyPr/>
                    <a:lstStyle/>
                    <a:p>
                      <a:r>
                        <a:rPr lang="en-US" sz="800" dirty="0"/>
                        <a:t>Short-Circuit, ESD</a:t>
                      </a:r>
                    </a:p>
                  </a:txBody>
                  <a:tcPr marL="45720" marR="45720"/>
                </a:tc>
                <a:tc>
                  <a:txBody>
                    <a:bodyPr/>
                    <a:lstStyle/>
                    <a:p>
                      <a:pPr marL="0" marR="0" lvl="0" indent="0" algn="l" defTabSz="342892" rtl="0" eaLnBrk="1" fontAlgn="auto" latinLnBrk="0" hangingPunct="1">
                        <a:lnSpc>
                          <a:spcPct val="100000"/>
                        </a:lnSpc>
                        <a:spcBef>
                          <a:spcPts val="0"/>
                        </a:spcBef>
                        <a:spcAft>
                          <a:spcPts val="0"/>
                        </a:spcAft>
                        <a:buClrTx/>
                        <a:buSzTx/>
                        <a:buFontTx/>
                        <a:buNone/>
                        <a:tabLst/>
                        <a:defRPr/>
                      </a:pPr>
                      <a:r>
                        <a:rPr lang="en-US" sz="800" dirty="0"/>
                        <a:t>Diode path, no control</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tc>
                  <a:txBody>
                    <a:bodyPr/>
                    <a:lstStyle/>
                    <a:p>
                      <a:r>
                        <a:rPr lang="en-US" sz="800" dirty="0"/>
                        <a:t>Full control of current</a:t>
                      </a:r>
                    </a:p>
                  </a:txBody>
                  <a:tcPr marL="45720" marR="45720"/>
                </a:tc>
                <a:extLst>
                  <a:ext uri="{0D108BD9-81ED-4DB2-BD59-A6C34878D82A}">
                    <a16:rowId xmlns:a16="http://schemas.microsoft.com/office/drawing/2014/main" val="3167233199"/>
                  </a:ext>
                </a:extLst>
              </a:tr>
            </a:tbl>
          </a:graphicData>
        </a:graphic>
      </p:graphicFrame>
    </p:spTree>
    <p:extLst>
      <p:ext uri="{BB962C8B-B14F-4D97-AF65-F5344CB8AC3E}">
        <p14:creationId xmlns:p14="http://schemas.microsoft.com/office/powerpoint/2010/main" val="247901521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Sizing</a:t>
            </a:r>
          </a:p>
        </p:txBody>
      </p:sp>
      <p:sp>
        <p:nvSpPr>
          <p:cNvPr id="3" name="Content Placeholder 2"/>
          <p:cNvSpPr>
            <a:spLocks noGrp="1"/>
          </p:cNvSpPr>
          <p:nvPr>
            <p:ph sz="half" idx="1"/>
          </p:nvPr>
        </p:nvSpPr>
        <p:spPr>
          <a:xfrm>
            <a:off x="1" y="689713"/>
            <a:ext cx="9143999" cy="1862825"/>
          </a:xfrm>
        </p:spPr>
        <p:txBody>
          <a:bodyPr>
            <a:normAutofit lnSpcReduction="10000"/>
          </a:bodyPr>
          <a:lstStyle/>
          <a:p>
            <a:r>
              <a:rPr lang="en-US" sz="1400" dirty="0"/>
              <a:t>Trade-off between dc-dc converter and ESD size</a:t>
            </a:r>
          </a:p>
          <a:p>
            <a:pPr lvl="1"/>
            <a:r>
              <a:rPr lang="en-US" sz="1100" dirty="0"/>
              <a:t>Each dc-dc converter GaN phase leg can approximately handle 150 A peak current for 50 – 100 </a:t>
            </a:r>
            <a:r>
              <a:rPr lang="en-US" sz="1100" dirty="0" err="1"/>
              <a:t>ms</a:t>
            </a:r>
            <a:endParaRPr lang="en-US" sz="1100" dirty="0"/>
          </a:p>
          <a:p>
            <a:pPr lvl="1"/>
            <a:r>
              <a:rPr lang="en-US" sz="1100" dirty="0"/>
              <a:t>Each phase-leg adds about 1.5 kg of weight to the converter (incl. inductor, heatsink, housing increase)</a:t>
            </a:r>
          </a:p>
          <a:p>
            <a:pPr lvl="1"/>
            <a:r>
              <a:rPr lang="en-US" sz="1100" dirty="0"/>
              <a:t>Ultracapacitor cells are assumed to be operated at 2.55 V</a:t>
            </a:r>
            <a:r>
              <a:rPr lang="en-US" sz="1100" baseline="-25000" dirty="0"/>
              <a:t>dc</a:t>
            </a:r>
            <a:r>
              <a:rPr lang="en-US" sz="1100" dirty="0"/>
              <a:t> (2.7 V</a:t>
            </a:r>
            <a:r>
              <a:rPr lang="en-US" sz="1100" baseline="-25000" dirty="0"/>
              <a:t>dc</a:t>
            </a:r>
            <a:r>
              <a:rPr lang="en-US" sz="1100" dirty="0"/>
              <a:t> max)</a:t>
            </a:r>
          </a:p>
          <a:p>
            <a:pPr lvl="1"/>
            <a:r>
              <a:rPr lang="en-US" sz="1100" dirty="0" err="1"/>
              <a:t>Yunasko</a:t>
            </a:r>
            <a:r>
              <a:rPr lang="en-US" sz="1100" dirty="0"/>
              <a:t> 1200 F ultracapacitor cell has 0.3 kg weight, 0.3 m</a:t>
            </a:r>
            <a:r>
              <a:rPr lang="el-GR" sz="1100" dirty="0"/>
              <a:t>Ω</a:t>
            </a:r>
            <a:r>
              <a:rPr lang="en-US" sz="1100" dirty="0"/>
              <a:t> ESR (includes connection resistance)</a:t>
            </a:r>
          </a:p>
          <a:p>
            <a:r>
              <a:rPr lang="en-US" sz="1400" dirty="0"/>
              <a:t>Constraints:</a:t>
            </a:r>
          </a:p>
          <a:p>
            <a:pPr lvl="1"/>
            <a:r>
              <a:rPr lang="en-US" sz="1075" dirty="0"/>
              <a:t>At this time, cannot have more than 8 phase-legs per converter power stage module without additional size/weight penalty</a:t>
            </a:r>
          </a:p>
          <a:p>
            <a:pPr lvl="1"/>
            <a:r>
              <a:rPr lang="en-US" sz="1075" dirty="0"/>
              <a:t>Limit max. ultracapacitor bank voltage to 250 V</a:t>
            </a:r>
            <a:r>
              <a:rPr lang="en-US" sz="1075" baseline="-25000" dirty="0"/>
              <a:t>dc</a:t>
            </a:r>
            <a:r>
              <a:rPr lang="en-US" sz="1075" dirty="0"/>
              <a:t> to allow control headroom into 270 V</a:t>
            </a:r>
            <a:r>
              <a:rPr lang="en-US" sz="1075" baseline="-25000" dirty="0"/>
              <a:t>dc</a:t>
            </a:r>
            <a:r>
              <a:rPr lang="en-US" sz="1075" dirty="0"/>
              <a:t> bus</a:t>
            </a:r>
          </a:p>
        </p:txBody>
      </p:sp>
      <p:pic>
        <p:nvPicPr>
          <p:cNvPr id="7" name="Picture 6">
            <a:extLst>
              <a:ext uri="{FF2B5EF4-FFF2-40B4-BE49-F238E27FC236}">
                <a16:creationId xmlns:a16="http://schemas.microsoft.com/office/drawing/2014/main" id="{3B0C934E-6AB3-4E9B-A834-F2EA22E241F4}"/>
              </a:ext>
            </a:extLst>
          </p:cNvPr>
          <p:cNvPicPr>
            <a:picLocks noChangeAspect="1"/>
          </p:cNvPicPr>
          <p:nvPr/>
        </p:nvPicPr>
        <p:blipFill>
          <a:blip r:embed="rId2"/>
          <a:stretch>
            <a:fillRect/>
          </a:stretch>
        </p:blipFill>
        <p:spPr>
          <a:xfrm>
            <a:off x="2289881" y="2821273"/>
            <a:ext cx="2743200" cy="2057400"/>
          </a:xfrm>
          <a:prstGeom prst="rect">
            <a:avLst/>
          </a:prstGeom>
        </p:spPr>
      </p:pic>
      <p:sp>
        <p:nvSpPr>
          <p:cNvPr id="8" name="Rounded Rectangle 7">
            <a:extLst>
              <a:ext uri="{FF2B5EF4-FFF2-40B4-BE49-F238E27FC236}">
                <a16:creationId xmlns:a16="http://schemas.microsoft.com/office/drawing/2014/main" id="{35EB7F0D-5BC3-410F-80F9-CFE02E91094F}"/>
              </a:ext>
            </a:extLst>
          </p:cNvPr>
          <p:cNvSpPr/>
          <p:nvPr/>
        </p:nvSpPr>
        <p:spPr>
          <a:xfrm>
            <a:off x="2289881" y="2452085"/>
            <a:ext cx="2743200" cy="343838"/>
          </a:xfrm>
          <a:prstGeom prst="round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Trade-Off Converter vs. Ultracapacitor Size</a:t>
            </a:r>
          </a:p>
        </p:txBody>
      </p:sp>
      <p:sp>
        <p:nvSpPr>
          <p:cNvPr id="9" name="Rounded Rectangle 9">
            <a:extLst>
              <a:ext uri="{FF2B5EF4-FFF2-40B4-BE49-F238E27FC236}">
                <a16:creationId xmlns:a16="http://schemas.microsoft.com/office/drawing/2014/main" id="{F2232BD2-05F8-46CC-A733-EF6048B1F3EB}"/>
              </a:ext>
            </a:extLst>
          </p:cNvPr>
          <p:cNvSpPr/>
          <p:nvPr/>
        </p:nvSpPr>
        <p:spPr>
          <a:xfrm>
            <a:off x="5291571" y="2452085"/>
            <a:ext cx="2743200" cy="343838"/>
          </a:xfrm>
          <a:prstGeom prst="round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UC Terminal Voltage and Current </a:t>
            </a:r>
            <a:br>
              <a:rPr lang="en-US" sz="1200" dirty="0">
                <a:solidFill>
                  <a:schemeClr val="tx1"/>
                </a:solidFill>
              </a:rPr>
            </a:br>
            <a:r>
              <a:rPr lang="en-US" sz="1200" dirty="0">
                <a:solidFill>
                  <a:schemeClr val="tx1"/>
                </a:solidFill>
              </a:rPr>
              <a:t>vs. Size</a:t>
            </a:r>
          </a:p>
        </p:txBody>
      </p:sp>
      <p:pic>
        <p:nvPicPr>
          <p:cNvPr id="10" name="Picture 9">
            <a:extLst>
              <a:ext uri="{FF2B5EF4-FFF2-40B4-BE49-F238E27FC236}">
                <a16:creationId xmlns:a16="http://schemas.microsoft.com/office/drawing/2014/main" id="{F63DC73E-A6C5-4443-A32D-F0B30FC75C2C}"/>
              </a:ext>
            </a:extLst>
          </p:cNvPr>
          <p:cNvPicPr>
            <a:picLocks noChangeAspect="1"/>
          </p:cNvPicPr>
          <p:nvPr/>
        </p:nvPicPr>
        <p:blipFill>
          <a:blip r:embed="rId3"/>
          <a:stretch>
            <a:fillRect/>
          </a:stretch>
        </p:blipFill>
        <p:spPr>
          <a:xfrm>
            <a:off x="5291571" y="2821273"/>
            <a:ext cx="2743200" cy="2057400"/>
          </a:xfrm>
          <a:prstGeom prst="rect">
            <a:avLst/>
          </a:prstGeom>
        </p:spPr>
      </p:pic>
      <p:sp>
        <p:nvSpPr>
          <p:cNvPr id="11" name="TextBox 10">
            <a:extLst>
              <a:ext uri="{FF2B5EF4-FFF2-40B4-BE49-F238E27FC236}">
                <a16:creationId xmlns:a16="http://schemas.microsoft.com/office/drawing/2014/main" id="{1D99EEEB-14CA-4339-9DA1-0199365F50A3}"/>
              </a:ext>
            </a:extLst>
          </p:cNvPr>
          <p:cNvSpPr txBox="1"/>
          <p:nvPr/>
        </p:nvSpPr>
        <p:spPr>
          <a:xfrm>
            <a:off x="0" y="3688725"/>
            <a:ext cx="2136194" cy="1015663"/>
          </a:xfrm>
          <a:prstGeom prst="rect">
            <a:avLst/>
          </a:prstGeom>
          <a:noFill/>
        </p:spPr>
        <p:txBody>
          <a:bodyPr wrap="square" rtlCol="0">
            <a:spAutoFit/>
          </a:bodyPr>
          <a:lstStyle/>
          <a:p>
            <a:r>
              <a:rPr lang="en-US" sz="1000" dirty="0">
                <a:solidFill>
                  <a:srgbClr val="565656"/>
                </a:solidFill>
              </a:rPr>
              <a:t>Note:</a:t>
            </a:r>
          </a:p>
          <a:p>
            <a:r>
              <a:rPr lang="en-US" sz="1000" dirty="0">
                <a:solidFill>
                  <a:srgbClr val="565656"/>
                </a:solidFill>
              </a:rPr>
              <a:t>Mass number is combined phase-legs and ultracapacitors, but represents only active portion and does not include housing and auxiliary components (fixed mass).</a:t>
            </a:r>
          </a:p>
        </p:txBody>
      </p:sp>
    </p:spTree>
    <p:extLst>
      <p:ext uri="{BB962C8B-B14F-4D97-AF65-F5344CB8AC3E}">
        <p14:creationId xmlns:p14="http://schemas.microsoft.com/office/powerpoint/2010/main" val="209920378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Storage Device (ESD) (FrankP to add content)</a:t>
            </a:r>
          </a:p>
        </p:txBody>
      </p:sp>
      <p:sp>
        <p:nvSpPr>
          <p:cNvPr id="3" name="Content Placeholder 2"/>
          <p:cNvSpPr>
            <a:spLocks noGrp="1"/>
          </p:cNvSpPr>
          <p:nvPr>
            <p:ph sz="half" idx="1"/>
          </p:nvPr>
        </p:nvSpPr>
        <p:spPr/>
        <p:txBody>
          <a:bodyPr/>
          <a:lstStyle/>
          <a:p>
            <a:r>
              <a:rPr lang="en-US" dirty="0">
                <a:solidFill>
                  <a:srgbClr val="FF0000"/>
                </a:solidFill>
              </a:rPr>
              <a:t>FP note: – Comparison of capacitor types</a:t>
            </a:r>
          </a:p>
        </p:txBody>
      </p:sp>
    </p:spTree>
    <p:extLst>
      <p:ext uri="{BB962C8B-B14F-4D97-AF65-F5344CB8AC3E}">
        <p14:creationId xmlns:p14="http://schemas.microsoft.com/office/powerpoint/2010/main" val="185334756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Energy Storage Device (ESD) Capacitor Trade-Offs and Selection</a:t>
            </a:r>
          </a:p>
        </p:txBody>
      </p:sp>
      <p:sp>
        <p:nvSpPr>
          <p:cNvPr id="4" name="Content Placeholder 3"/>
          <p:cNvSpPr>
            <a:spLocks noGrp="1"/>
          </p:cNvSpPr>
          <p:nvPr>
            <p:ph sz="half" idx="1"/>
          </p:nvPr>
        </p:nvSpPr>
        <p:spPr>
          <a:xfrm>
            <a:off x="7121081" y="4106698"/>
            <a:ext cx="1680656" cy="1149385"/>
          </a:xfrm>
        </p:spPr>
        <p:txBody>
          <a:bodyPr/>
          <a:lstStyle/>
          <a:p>
            <a:endParaRPr lang="en-US" dirty="0"/>
          </a:p>
        </p:txBody>
      </p:sp>
      <p:pic>
        <p:nvPicPr>
          <p:cNvPr id="5" name="Picture 4"/>
          <p:cNvPicPr>
            <a:picLocks noChangeAspect="1"/>
          </p:cNvPicPr>
          <p:nvPr/>
        </p:nvPicPr>
        <p:blipFill>
          <a:blip r:embed="rId2"/>
          <a:stretch>
            <a:fillRect/>
          </a:stretch>
        </p:blipFill>
        <p:spPr>
          <a:xfrm>
            <a:off x="0" y="1162014"/>
            <a:ext cx="2640165" cy="2034536"/>
          </a:xfrm>
          <a:prstGeom prst="rect">
            <a:avLst/>
          </a:prstGeom>
        </p:spPr>
      </p:pic>
      <p:pic>
        <p:nvPicPr>
          <p:cNvPr id="6" name="Picture 5"/>
          <p:cNvPicPr>
            <a:picLocks noChangeAspect="1"/>
          </p:cNvPicPr>
          <p:nvPr/>
        </p:nvPicPr>
        <p:blipFill>
          <a:blip r:embed="rId3"/>
          <a:stretch>
            <a:fillRect/>
          </a:stretch>
        </p:blipFill>
        <p:spPr>
          <a:xfrm>
            <a:off x="2373172" y="863898"/>
            <a:ext cx="4397656" cy="2540650"/>
          </a:xfrm>
          <a:prstGeom prst="rect">
            <a:avLst/>
          </a:prstGeom>
        </p:spPr>
      </p:pic>
      <p:pic>
        <p:nvPicPr>
          <p:cNvPr id="7" name="Picture 6"/>
          <p:cNvPicPr>
            <a:picLocks noChangeAspect="1"/>
          </p:cNvPicPr>
          <p:nvPr/>
        </p:nvPicPr>
        <p:blipFill>
          <a:blip r:embed="rId4"/>
          <a:stretch>
            <a:fillRect/>
          </a:stretch>
        </p:blipFill>
        <p:spPr>
          <a:xfrm>
            <a:off x="5059354" y="827374"/>
            <a:ext cx="4241132" cy="2450533"/>
          </a:xfrm>
          <a:prstGeom prst="rect">
            <a:avLst/>
          </a:prstGeom>
        </p:spPr>
      </p:pic>
      <p:pic>
        <p:nvPicPr>
          <p:cNvPr id="8" name="Picture 7"/>
          <p:cNvPicPr>
            <a:picLocks noChangeAspect="1"/>
          </p:cNvPicPr>
          <p:nvPr/>
        </p:nvPicPr>
        <p:blipFill>
          <a:blip r:embed="rId5"/>
          <a:stretch>
            <a:fillRect/>
          </a:stretch>
        </p:blipFill>
        <p:spPr>
          <a:xfrm>
            <a:off x="2942014" y="3146763"/>
            <a:ext cx="2835976" cy="1749180"/>
          </a:xfrm>
          <a:prstGeom prst="rect">
            <a:avLst/>
          </a:prstGeom>
        </p:spPr>
      </p:pic>
    </p:spTree>
    <p:extLst>
      <p:ext uri="{BB962C8B-B14F-4D97-AF65-F5344CB8AC3E}">
        <p14:creationId xmlns:p14="http://schemas.microsoft.com/office/powerpoint/2010/main" val="335253717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r>
              <a:rPr lang="en-US" dirty="0"/>
              <a:t>The total power requirements are thus the startup and turn off the DEW and the DEW and the noise suppression requirements</a:t>
            </a:r>
          </a:p>
          <a:p>
            <a:pPr lvl="1"/>
            <a:r>
              <a:rPr lang="en-US" dirty="0"/>
              <a:t>For the 36kW noise requirement, we assume a 41kW total pull from the ESD (+14%) from the EAU</a:t>
            </a:r>
          </a:p>
          <a:p>
            <a:pPr lvl="1"/>
            <a:r>
              <a:rPr lang="en-US" dirty="0"/>
              <a:t>For the 150kW DEW, we assume 180kW from the EAU</a:t>
            </a:r>
          </a:p>
          <a:p>
            <a:r>
              <a:rPr lang="en-US" dirty="0"/>
              <a:t>We also note that the noise suppression during the DEW pulse is reduced. </a:t>
            </a:r>
          </a:p>
          <a:p>
            <a:endParaRPr lang="en-US" dirty="0"/>
          </a:p>
          <a:p>
            <a:endParaRPr lang="en-US" dirty="0"/>
          </a:p>
          <a:p>
            <a:pPr lvl="2"/>
            <a:endParaRPr lang="en-US" dirty="0"/>
          </a:p>
        </p:txBody>
      </p:sp>
    </p:spTree>
    <p:extLst>
      <p:ext uri="{BB962C8B-B14F-4D97-AF65-F5344CB8AC3E}">
        <p14:creationId xmlns:p14="http://schemas.microsoft.com/office/powerpoint/2010/main" val="295533877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Noise Current (at 41kW)</a:t>
            </a:r>
          </a:p>
        </p:txBody>
      </p:sp>
      <p:pic>
        <p:nvPicPr>
          <p:cNvPr id="4" name="Picture 3"/>
          <p:cNvPicPr>
            <a:picLocks noChangeAspect="1"/>
          </p:cNvPicPr>
          <p:nvPr/>
        </p:nvPicPr>
        <p:blipFill>
          <a:blip r:embed="rId2"/>
          <a:stretch>
            <a:fillRect/>
          </a:stretch>
        </p:blipFill>
        <p:spPr>
          <a:xfrm>
            <a:off x="3696980" y="95997"/>
            <a:ext cx="5293769" cy="2514385"/>
          </a:xfrm>
          <a:prstGeom prst="rect">
            <a:avLst/>
          </a:prstGeom>
        </p:spPr>
      </p:pic>
      <p:pic>
        <p:nvPicPr>
          <p:cNvPr id="8" name="Picture 7"/>
          <p:cNvPicPr>
            <a:picLocks noChangeAspect="1"/>
          </p:cNvPicPr>
          <p:nvPr/>
        </p:nvPicPr>
        <p:blipFill>
          <a:blip r:embed="rId3"/>
          <a:stretch>
            <a:fillRect/>
          </a:stretch>
        </p:blipFill>
        <p:spPr>
          <a:xfrm>
            <a:off x="409505" y="1975505"/>
            <a:ext cx="7620869" cy="2627826"/>
          </a:xfrm>
          <a:prstGeom prst="rect">
            <a:avLst/>
          </a:prstGeom>
        </p:spPr>
      </p:pic>
      <p:sp>
        <p:nvSpPr>
          <p:cNvPr id="9" name="TextBox 8"/>
          <p:cNvSpPr txBox="1"/>
          <p:nvPr/>
        </p:nvSpPr>
        <p:spPr>
          <a:xfrm>
            <a:off x="8234708" y="3509245"/>
            <a:ext cx="653873" cy="215444"/>
          </a:xfrm>
          <a:prstGeom prst="rect">
            <a:avLst/>
          </a:prstGeom>
          <a:noFill/>
        </p:spPr>
        <p:txBody>
          <a:bodyPr wrap="square" rtlCol="0">
            <a:spAutoFit/>
          </a:bodyPr>
          <a:lstStyle/>
          <a:p>
            <a:r>
              <a:rPr lang="en-US" sz="800" dirty="0"/>
              <a:t>24in wide</a:t>
            </a:r>
          </a:p>
        </p:txBody>
      </p:sp>
      <p:cxnSp>
        <p:nvCxnSpPr>
          <p:cNvPr id="11" name="Straight Arrow Connector 10"/>
          <p:cNvCxnSpPr>
            <a:stCxn id="9" idx="1"/>
          </p:cNvCxnSpPr>
          <p:nvPr/>
        </p:nvCxnSpPr>
        <p:spPr>
          <a:xfrm flipH="1" flipV="1">
            <a:off x="7974181" y="3616627"/>
            <a:ext cx="260527" cy="3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653303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p:nvPr/>
        </p:nvPicPr>
        <p:blipFill rotWithShape="1">
          <a:blip r:embed="rId2">
            <a:extLst>
              <a:ext uri="{28A0092B-C50C-407E-A947-70E740481C1C}">
                <a14:useLocalDpi xmlns:a14="http://schemas.microsoft.com/office/drawing/2010/main" val="0"/>
              </a:ext>
            </a:extLst>
          </a:blip>
          <a:srcRect r="19988" b="19248"/>
          <a:stretch/>
        </p:blipFill>
        <p:spPr bwMode="auto">
          <a:xfrm>
            <a:off x="1760661" y="791221"/>
            <a:ext cx="5438775" cy="1507490"/>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550" y="2533660"/>
            <a:ext cx="3473450" cy="2133589"/>
          </a:xfrm>
          <a:prstGeom prst="rect">
            <a:avLst/>
          </a:prstGeom>
          <a:noFill/>
        </p:spPr>
      </p:pic>
      <p:pic>
        <p:nvPicPr>
          <p:cNvPr id="8" name="Picture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8900" y="2578111"/>
            <a:ext cx="3314700" cy="2133589"/>
          </a:xfrm>
          <a:prstGeom prst="rect">
            <a:avLst/>
          </a:prstGeom>
          <a:noFill/>
        </p:spPr>
      </p:pic>
      <p:sp>
        <p:nvSpPr>
          <p:cNvPr id="9" name="TextBox 8"/>
          <p:cNvSpPr txBox="1"/>
          <p:nvPr/>
        </p:nvSpPr>
        <p:spPr>
          <a:xfrm>
            <a:off x="3648075" y="2906241"/>
            <a:ext cx="1555750" cy="1477328"/>
          </a:xfrm>
          <a:prstGeom prst="rect">
            <a:avLst/>
          </a:prstGeom>
          <a:noFill/>
        </p:spPr>
        <p:txBody>
          <a:bodyPr wrap="square" rtlCol="0">
            <a:spAutoFit/>
          </a:bodyPr>
          <a:lstStyle/>
          <a:p>
            <a:r>
              <a:rPr lang="en-US" dirty="0"/>
              <a:t>50mV delta at start of discharge but 150mV OCV delta</a:t>
            </a:r>
          </a:p>
        </p:txBody>
      </p:sp>
    </p:spTree>
    <p:extLst>
      <p:ext uri="{BB962C8B-B14F-4D97-AF65-F5344CB8AC3E}">
        <p14:creationId xmlns:p14="http://schemas.microsoft.com/office/powerpoint/2010/main" val="74959471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Intercells</a:t>
            </a:r>
            <a:endParaRPr lang="en-US" dirty="0"/>
          </a:p>
        </p:txBody>
      </p:sp>
      <p:pic>
        <p:nvPicPr>
          <p:cNvPr id="4" name="Picture 3" descr="C:\Users\fpuglia\AppData\Local\Microsoft\Windows\INetCache\Content.Outlook\G3QM1WBB\20190430_150159.jpg"/>
          <p:cNvPicPr/>
          <p:nvPr/>
        </p:nvPicPr>
        <p:blipFill rotWithShape="1">
          <a:blip r:embed="rId2" cstate="print">
            <a:extLst>
              <a:ext uri="{28A0092B-C50C-407E-A947-70E740481C1C}">
                <a14:useLocalDpi xmlns:a14="http://schemas.microsoft.com/office/drawing/2010/main" val="0"/>
              </a:ext>
            </a:extLst>
          </a:blip>
          <a:srcRect l="35421" t="34969" r="43446" b="3620"/>
          <a:stretch/>
        </p:blipFill>
        <p:spPr bwMode="auto">
          <a:xfrm>
            <a:off x="4041775" y="904875"/>
            <a:ext cx="1320800" cy="2159000"/>
          </a:xfrm>
          <a:prstGeom prst="rect">
            <a:avLst/>
          </a:prstGeom>
          <a:noFill/>
          <a:ln>
            <a:noFill/>
          </a:ln>
          <a:extLst>
            <a:ext uri="{53640926-AAD7-44D8-BBD7-CCE9431645EC}">
              <a14:shadowObscured xmlns:a14="http://schemas.microsoft.com/office/drawing/2010/main"/>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904875"/>
            <a:ext cx="3810000" cy="2381250"/>
          </a:xfrm>
          <a:prstGeom prst="rect">
            <a:avLst/>
          </a:prstGeom>
        </p:spPr>
      </p:pic>
      <p:sp>
        <p:nvSpPr>
          <p:cNvPr id="7" name="TextBox 6"/>
          <p:cNvSpPr txBox="1"/>
          <p:nvPr/>
        </p:nvSpPr>
        <p:spPr>
          <a:xfrm>
            <a:off x="654050" y="3937000"/>
            <a:ext cx="8096250" cy="369332"/>
          </a:xfrm>
          <a:prstGeom prst="rect">
            <a:avLst/>
          </a:prstGeom>
          <a:noFill/>
        </p:spPr>
        <p:txBody>
          <a:bodyPr wrap="square" rtlCol="0">
            <a:spAutoFit/>
          </a:bodyPr>
          <a:lstStyle/>
          <a:p>
            <a:r>
              <a:rPr lang="en-US" dirty="0"/>
              <a:t>The Skeleton Caps require an </a:t>
            </a:r>
            <a:r>
              <a:rPr lang="en-US" dirty="0" err="1"/>
              <a:t>intercell</a:t>
            </a:r>
            <a:r>
              <a:rPr lang="en-US" dirty="0"/>
              <a:t> connector. The </a:t>
            </a:r>
            <a:r>
              <a:rPr lang="en-US" dirty="0" err="1"/>
              <a:t>Yunasko’s</a:t>
            </a:r>
            <a:r>
              <a:rPr lang="en-US" dirty="0"/>
              <a:t> do not</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5600" y="1006475"/>
            <a:ext cx="3473450" cy="2605088"/>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334" t="17037" r="25092" b="5556"/>
          <a:stretch/>
        </p:blipFill>
        <p:spPr>
          <a:xfrm>
            <a:off x="1371600" y="1651000"/>
            <a:ext cx="3953457" cy="3206750"/>
          </a:xfrm>
          <a:prstGeom prst="rect">
            <a:avLst/>
          </a:prstGeom>
        </p:spPr>
      </p:pic>
    </p:spTree>
    <p:extLst>
      <p:ext uri="{BB962C8B-B14F-4D97-AF65-F5344CB8AC3E}">
        <p14:creationId xmlns:p14="http://schemas.microsoft.com/office/powerpoint/2010/main" val="47487905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Vacuum</a:t>
            </a:r>
          </a:p>
        </p:txBody>
      </p:sp>
      <p:sp>
        <p:nvSpPr>
          <p:cNvPr id="3" name="Content Placeholder 2"/>
          <p:cNvSpPr>
            <a:spLocks noGrp="1"/>
          </p:cNvSpPr>
          <p:nvPr>
            <p:ph sz="half" idx="1"/>
          </p:nvPr>
        </p:nvSpPr>
        <p:spPr/>
        <p:txBody>
          <a:bodyPr/>
          <a:lstStyle/>
          <a:p>
            <a:endParaRPr lang="en-US"/>
          </a:p>
        </p:txBody>
      </p:sp>
    </p:spTree>
    <p:extLst>
      <p:ext uri="{BB962C8B-B14F-4D97-AF65-F5344CB8AC3E}">
        <p14:creationId xmlns:p14="http://schemas.microsoft.com/office/powerpoint/2010/main" val="248642305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t>
            </a:r>
          </a:p>
        </p:txBody>
      </p:sp>
      <p:sp>
        <p:nvSpPr>
          <p:cNvPr id="3" name="Content Placeholder 2"/>
          <p:cNvSpPr>
            <a:spLocks noGrp="1"/>
          </p:cNvSpPr>
          <p:nvPr>
            <p:ph sz="half" idx="1"/>
          </p:nvPr>
        </p:nvSpPr>
        <p:spPr/>
        <p:txBody>
          <a:bodyPr/>
          <a:lstStyle/>
          <a:p>
            <a:r>
              <a:rPr lang="en-US" dirty="0"/>
              <a:t>From this initial chart we were able to </a:t>
            </a:r>
            <a:r>
              <a:rPr lang="en-US" dirty="0" err="1"/>
              <a:t>downselect</a:t>
            </a:r>
            <a:r>
              <a:rPr lang="en-US" dirty="0"/>
              <a:t> to the Skeleton and Yunasko Capacitors</a:t>
            </a:r>
          </a:p>
          <a:p>
            <a:endParaRPr lang="en-US" dirty="0"/>
          </a:p>
          <a:p>
            <a:r>
              <a:rPr lang="en-US" dirty="0"/>
              <a:t>The customer indicated that cooling the capacitor bank was not desired. </a:t>
            </a:r>
          </a:p>
          <a:p>
            <a:endParaRPr lang="en-US" dirty="0"/>
          </a:p>
          <a:p>
            <a:r>
              <a:rPr lang="en-US" dirty="0"/>
              <a:t>Because we had the ESR, and a duty cycle, and a mass and a heat capacity we were able to calculate the adiabatic temperature rise rate</a:t>
            </a:r>
          </a:p>
          <a:p>
            <a:endParaRPr lang="en-US" dirty="0"/>
          </a:p>
          <a:p>
            <a:endParaRPr lang="en-US" dirty="0"/>
          </a:p>
          <a:p>
            <a:endParaRPr lang="en-US" dirty="0"/>
          </a:p>
        </p:txBody>
      </p:sp>
    </p:spTree>
    <p:extLst>
      <p:ext uri="{BB962C8B-B14F-4D97-AF65-F5344CB8AC3E}">
        <p14:creationId xmlns:p14="http://schemas.microsoft.com/office/powerpoint/2010/main" val="178892843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3"/>
          <a:stretch>
            <a:fillRect/>
          </a:stretch>
        </p:blipFill>
        <p:spPr>
          <a:xfrm>
            <a:off x="2576415" y="748146"/>
            <a:ext cx="3975525" cy="3643263"/>
          </a:xfrm>
          <a:prstGeom prst="rect">
            <a:avLst/>
          </a:prstGeom>
        </p:spPr>
      </p:pic>
      <p:sp>
        <p:nvSpPr>
          <p:cNvPr id="3" name="Title 2"/>
          <p:cNvSpPr>
            <a:spLocks noGrp="1"/>
          </p:cNvSpPr>
          <p:nvPr>
            <p:ph type="title"/>
          </p:nvPr>
        </p:nvSpPr>
        <p:spPr/>
        <p:txBody>
          <a:bodyPr/>
          <a:lstStyle/>
          <a:p>
            <a:r>
              <a:rPr lang="en-US" dirty="0"/>
              <a:t>Introductions/Agenda (Times are EST)</a:t>
            </a:r>
          </a:p>
        </p:txBody>
      </p:sp>
    </p:spTree>
    <p:extLst>
      <p:ext uri="{BB962C8B-B14F-4D97-AF65-F5344CB8AC3E}">
        <p14:creationId xmlns:p14="http://schemas.microsoft.com/office/powerpoint/2010/main" val="2274895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Current</a:t>
            </a:r>
          </a:p>
        </p:txBody>
      </p:sp>
      <p:sp>
        <p:nvSpPr>
          <p:cNvPr id="3" name="Content Placeholder 2"/>
          <p:cNvSpPr>
            <a:spLocks noGrp="1"/>
          </p:cNvSpPr>
          <p:nvPr>
            <p:ph sz="half" idx="1"/>
          </p:nvPr>
        </p:nvSpPr>
        <p:spPr>
          <a:xfrm>
            <a:off x="1" y="615950"/>
            <a:ext cx="9143999" cy="3657600"/>
          </a:xfrm>
        </p:spPr>
        <p:txBody>
          <a:bodyPr/>
          <a:lstStyle/>
          <a:p>
            <a:r>
              <a:rPr lang="en-US" dirty="0"/>
              <a:t>From this initial chart we were able to </a:t>
            </a:r>
            <a:r>
              <a:rPr lang="en-US" dirty="0" err="1"/>
              <a:t>downselect</a:t>
            </a:r>
            <a:r>
              <a:rPr lang="en-US" dirty="0"/>
              <a:t> to the Skeleton and Yunasko Capacitors</a:t>
            </a:r>
          </a:p>
          <a:p>
            <a:r>
              <a:rPr lang="en-US" dirty="0"/>
              <a:t>The customer indicated that cooling the capacitor bank was not desired. </a:t>
            </a:r>
          </a:p>
          <a:p>
            <a:r>
              <a:rPr lang="en-US" dirty="0"/>
              <a:t>Because we had the ESR, and a duty cycle, and a mass and a heat capacity we were able to calculate the adiabatic temperature rise rate</a:t>
            </a:r>
          </a:p>
          <a:p>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164075" y="2222500"/>
            <a:ext cx="8815850" cy="1587500"/>
          </a:xfrm>
          <a:prstGeom prst="rect">
            <a:avLst/>
          </a:prstGeom>
        </p:spPr>
      </p:pic>
    </p:spTree>
    <p:extLst>
      <p:ext uri="{BB962C8B-B14F-4D97-AF65-F5344CB8AC3E}">
        <p14:creationId xmlns:p14="http://schemas.microsoft.com/office/powerpoint/2010/main" val="16055069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sz="half" idx="1"/>
          </p:nvPr>
        </p:nvPicPr>
        <p:blipFill>
          <a:blip r:embed="rId2"/>
          <a:stretch>
            <a:fillRect/>
          </a:stretch>
        </p:blipFill>
        <p:spPr>
          <a:xfrm>
            <a:off x="2329804" y="914400"/>
            <a:ext cx="4484392" cy="3657600"/>
          </a:xfrm>
          <a:prstGeom prst="rect">
            <a:avLst/>
          </a:prstGeom>
        </p:spPr>
      </p:pic>
    </p:spTree>
    <p:extLst>
      <p:ext uri="{BB962C8B-B14F-4D97-AF65-F5344CB8AC3E}">
        <p14:creationId xmlns:p14="http://schemas.microsoft.com/office/powerpoint/2010/main" val="164046444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Adiabatic Run time</a:t>
            </a:r>
          </a:p>
        </p:txBody>
      </p:sp>
      <p:sp>
        <p:nvSpPr>
          <p:cNvPr id="3" name="Content Placeholder 2"/>
          <p:cNvSpPr>
            <a:spLocks noGrp="1"/>
          </p:cNvSpPr>
          <p:nvPr>
            <p:ph sz="half" idx="1"/>
          </p:nvPr>
        </p:nvSpPr>
        <p:spPr/>
        <p:txBody>
          <a:bodyPr/>
          <a:lstStyle/>
          <a:p>
            <a:r>
              <a:rPr lang="en-US" dirty="0"/>
              <a:t>Longer runtimes are likely to deviate from adiabatic more. </a:t>
            </a:r>
          </a:p>
        </p:txBody>
      </p:sp>
      <p:pic>
        <p:nvPicPr>
          <p:cNvPr id="5" name="Picture 4"/>
          <p:cNvPicPr>
            <a:picLocks noChangeAspect="1"/>
          </p:cNvPicPr>
          <p:nvPr/>
        </p:nvPicPr>
        <p:blipFill>
          <a:blip r:embed="rId2"/>
          <a:stretch>
            <a:fillRect/>
          </a:stretch>
        </p:blipFill>
        <p:spPr>
          <a:xfrm>
            <a:off x="1707925" y="1473350"/>
            <a:ext cx="4928049" cy="2704800"/>
          </a:xfrm>
          <a:prstGeom prst="rect">
            <a:avLst/>
          </a:prstGeom>
        </p:spPr>
      </p:pic>
      <p:sp>
        <p:nvSpPr>
          <p:cNvPr id="6" name="TextBox 5"/>
          <p:cNvSpPr txBox="1"/>
          <p:nvPr/>
        </p:nvSpPr>
        <p:spPr>
          <a:xfrm>
            <a:off x="3130550" y="4109482"/>
            <a:ext cx="984250" cy="369332"/>
          </a:xfrm>
          <a:prstGeom prst="rect">
            <a:avLst/>
          </a:prstGeom>
          <a:noFill/>
        </p:spPr>
        <p:txBody>
          <a:bodyPr wrap="square" rtlCol="0">
            <a:spAutoFit/>
          </a:bodyPr>
          <a:lstStyle/>
          <a:p>
            <a:r>
              <a:rPr lang="en-US" dirty="0"/>
              <a:t>37 min</a:t>
            </a:r>
          </a:p>
        </p:txBody>
      </p:sp>
      <p:sp>
        <p:nvSpPr>
          <p:cNvPr id="7" name="TextBox 6"/>
          <p:cNvSpPr txBox="1"/>
          <p:nvPr/>
        </p:nvSpPr>
        <p:spPr>
          <a:xfrm>
            <a:off x="5175249" y="4103132"/>
            <a:ext cx="984250" cy="369332"/>
          </a:xfrm>
          <a:prstGeom prst="rect">
            <a:avLst/>
          </a:prstGeom>
          <a:noFill/>
        </p:spPr>
        <p:txBody>
          <a:bodyPr wrap="square" rtlCol="0">
            <a:spAutoFit/>
          </a:bodyPr>
          <a:lstStyle/>
          <a:p>
            <a:r>
              <a:rPr lang="en-US" dirty="0"/>
              <a:t>19 min</a:t>
            </a:r>
          </a:p>
        </p:txBody>
      </p:sp>
    </p:spTree>
    <p:extLst>
      <p:ext uri="{BB962C8B-B14F-4D97-AF65-F5344CB8AC3E}">
        <p14:creationId xmlns:p14="http://schemas.microsoft.com/office/powerpoint/2010/main" val="185554663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Review Of Preliminary Design</a:t>
            </a:r>
          </a:p>
        </p:txBody>
      </p:sp>
    </p:spTree>
    <p:extLst>
      <p:ext uri="{BB962C8B-B14F-4D97-AF65-F5344CB8AC3E}">
        <p14:creationId xmlns:p14="http://schemas.microsoft.com/office/powerpoint/2010/main" val="4137170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add content)</a:t>
            </a:r>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301099809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EAU Concept Diagram</a:t>
            </a:r>
          </a:p>
        </p:txBody>
      </p:sp>
      <p:pic>
        <p:nvPicPr>
          <p:cNvPr id="8" name="Picture 7">
            <a:extLst>
              <a:ext uri="{FF2B5EF4-FFF2-40B4-BE49-F238E27FC236}">
                <a16:creationId xmlns:a16="http://schemas.microsoft.com/office/drawing/2014/main" id="{DDC36B0E-0C50-4938-9937-F28C0BD9F4B0}"/>
              </a:ext>
            </a:extLst>
          </p:cNvPr>
          <p:cNvPicPr>
            <a:picLocks noChangeAspect="1"/>
          </p:cNvPicPr>
          <p:nvPr/>
        </p:nvPicPr>
        <p:blipFill>
          <a:blip r:embed="rId2"/>
          <a:stretch>
            <a:fillRect/>
          </a:stretch>
        </p:blipFill>
        <p:spPr>
          <a:xfrm>
            <a:off x="685800" y="822960"/>
            <a:ext cx="7772400" cy="3682652"/>
          </a:xfrm>
          <a:prstGeom prst="rect">
            <a:avLst/>
          </a:prstGeom>
        </p:spPr>
      </p:pic>
    </p:spTree>
    <p:extLst>
      <p:ext uri="{BB962C8B-B14F-4D97-AF65-F5344CB8AC3E}">
        <p14:creationId xmlns:p14="http://schemas.microsoft.com/office/powerpoint/2010/main" val="424314507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Module Diagram</a:t>
            </a:r>
          </a:p>
        </p:txBody>
      </p:sp>
      <p:pic>
        <p:nvPicPr>
          <p:cNvPr id="4" name="Picture 3">
            <a:extLst>
              <a:ext uri="{FF2B5EF4-FFF2-40B4-BE49-F238E27FC236}">
                <a16:creationId xmlns:a16="http://schemas.microsoft.com/office/drawing/2014/main" id="{07E35121-89E2-496F-9C15-93A853A89298}"/>
              </a:ext>
            </a:extLst>
          </p:cNvPr>
          <p:cNvPicPr>
            <a:picLocks noChangeAspect="1"/>
          </p:cNvPicPr>
          <p:nvPr/>
        </p:nvPicPr>
        <p:blipFill>
          <a:blip r:embed="rId2"/>
          <a:stretch>
            <a:fillRect/>
          </a:stretch>
        </p:blipFill>
        <p:spPr>
          <a:xfrm>
            <a:off x="1025917" y="682668"/>
            <a:ext cx="7315200" cy="4096734"/>
          </a:xfrm>
          <a:prstGeom prst="rect">
            <a:avLst/>
          </a:prstGeom>
        </p:spPr>
      </p:pic>
    </p:spTree>
    <p:extLst>
      <p:ext uri="{BB962C8B-B14F-4D97-AF65-F5344CB8AC3E}">
        <p14:creationId xmlns:p14="http://schemas.microsoft.com/office/powerpoint/2010/main" val="427840396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Components</a:t>
            </a:r>
          </a:p>
        </p:txBody>
      </p:sp>
      <p:graphicFrame>
        <p:nvGraphicFramePr>
          <p:cNvPr id="4" name="Table 4">
            <a:extLst>
              <a:ext uri="{FF2B5EF4-FFF2-40B4-BE49-F238E27FC236}">
                <a16:creationId xmlns:a16="http://schemas.microsoft.com/office/drawing/2014/main" id="{22A34055-4BDE-47FE-8FBD-872453DD85CF}"/>
              </a:ext>
            </a:extLst>
          </p:cNvPr>
          <p:cNvGraphicFramePr>
            <a:graphicFrameLocks noGrp="1"/>
          </p:cNvGraphicFramePr>
          <p:nvPr/>
        </p:nvGraphicFramePr>
        <p:xfrm>
          <a:off x="50584" y="721252"/>
          <a:ext cx="9023378" cy="4023360"/>
        </p:xfrm>
        <a:graphic>
          <a:graphicData uri="http://schemas.openxmlformats.org/drawingml/2006/table">
            <a:tbl>
              <a:tblPr firstRow="1" bandRow="1">
                <a:tableStyleId>{5C22544A-7EE6-4342-B048-85BDC9FD1C3A}</a:tableStyleId>
              </a:tblPr>
              <a:tblGrid>
                <a:gridCol w="1727632">
                  <a:extLst>
                    <a:ext uri="{9D8B030D-6E8A-4147-A177-3AD203B41FA5}">
                      <a16:colId xmlns:a16="http://schemas.microsoft.com/office/drawing/2014/main" val="3168922100"/>
                    </a:ext>
                  </a:extLst>
                </a:gridCol>
                <a:gridCol w="4463050">
                  <a:extLst>
                    <a:ext uri="{9D8B030D-6E8A-4147-A177-3AD203B41FA5}">
                      <a16:colId xmlns:a16="http://schemas.microsoft.com/office/drawing/2014/main" val="3044074880"/>
                    </a:ext>
                  </a:extLst>
                </a:gridCol>
                <a:gridCol w="1443585">
                  <a:extLst>
                    <a:ext uri="{9D8B030D-6E8A-4147-A177-3AD203B41FA5}">
                      <a16:colId xmlns:a16="http://schemas.microsoft.com/office/drawing/2014/main" val="677611212"/>
                    </a:ext>
                  </a:extLst>
                </a:gridCol>
                <a:gridCol w="1389111">
                  <a:extLst>
                    <a:ext uri="{9D8B030D-6E8A-4147-A177-3AD203B41FA5}">
                      <a16:colId xmlns:a16="http://schemas.microsoft.com/office/drawing/2014/main" val="1177993713"/>
                    </a:ext>
                  </a:extLst>
                </a:gridCol>
              </a:tblGrid>
              <a:tr h="194359">
                <a:tc>
                  <a:txBody>
                    <a:bodyPr/>
                    <a:lstStyle/>
                    <a:p>
                      <a:r>
                        <a:rPr lang="en-US" sz="900" dirty="0"/>
                        <a:t>Component</a:t>
                      </a:r>
                    </a:p>
                  </a:txBody>
                  <a:tcPr/>
                </a:tc>
                <a:tc>
                  <a:txBody>
                    <a:bodyPr/>
                    <a:lstStyle/>
                    <a:p>
                      <a:r>
                        <a:rPr lang="en-US" sz="900" dirty="0"/>
                        <a:t>Description</a:t>
                      </a:r>
                    </a:p>
                  </a:txBody>
                  <a:tcPr/>
                </a:tc>
                <a:tc>
                  <a:txBody>
                    <a:bodyPr/>
                    <a:lstStyle/>
                    <a:p>
                      <a:r>
                        <a:rPr lang="en-US" sz="900" dirty="0"/>
                        <a:t>Part Number / Series</a:t>
                      </a:r>
                    </a:p>
                  </a:txBody>
                  <a:tcPr/>
                </a:tc>
                <a:tc>
                  <a:txBody>
                    <a:bodyPr/>
                    <a:lstStyle/>
                    <a:p>
                      <a:r>
                        <a:rPr lang="en-US" sz="900" dirty="0"/>
                        <a:t>Supplier</a:t>
                      </a:r>
                    </a:p>
                  </a:txBody>
                  <a:tcPr/>
                </a:tc>
                <a:extLst>
                  <a:ext uri="{0D108BD9-81ED-4DB2-BD59-A6C34878D82A}">
                    <a16:rowId xmlns:a16="http://schemas.microsoft.com/office/drawing/2014/main" val="3858265336"/>
                  </a:ext>
                </a:extLst>
              </a:tr>
              <a:tr h="194359">
                <a:tc>
                  <a:txBody>
                    <a:bodyPr/>
                    <a:lstStyle/>
                    <a:p>
                      <a:r>
                        <a:rPr lang="en-US" sz="900" dirty="0"/>
                        <a:t>Power Stage Module (PSM)</a:t>
                      </a:r>
                    </a:p>
                  </a:txBody>
                  <a:tcPr/>
                </a:tc>
                <a:tc>
                  <a:txBody>
                    <a:bodyPr/>
                    <a:lstStyle/>
                    <a:p>
                      <a:r>
                        <a:rPr lang="en-US" sz="900" dirty="0"/>
                        <a:t>GaN-based, 8 phase-leg, including measurements</a:t>
                      </a:r>
                    </a:p>
                  </a:txBody>
                  <a:tcPr/>
                </a:tc>
                <a:tc>
                  <a:txBody>
                    <a:bodyPr/>
                    <a:lstStyle/>
                    <a:p>
                      <a:r>
                        <a:rPr lang="en-US" sz="900" dirty="0"/>
                        <a:t>PCA_PCKA_146C</a:t>
                      </a:r>
                    </a:p>
                  </a:txBody>
                  <a:tcPr/>
                </a:tc>
                <a:tc>
                  <a:txBody>
                    <a:bodyPr/>
                    <a:lstStyle/>
                    <a:p>
                      <a:r>
                        <a:rPr lang="en-US" sz="900" dirty="0"/>
                        <a:t>PCKA</a:t>
                      </a:r>
                    </a:p>
                  </a:txBody>
                  <a:tcPr/>
                </a:tc>
                <a:extLst>
                  <a:ext uri="{0D108BD9-81ED-4DB2-BD59-A6C34878D82A}">
                    <a16:rowId xmlns:a16="http://schemas.microsoft.com/office/drawing/2014/main" val="3604857907"/>
                  </a:ext>
                </a:extLst>
              </a:tr>
              <a:tr h="194359">
                <a:tc>
                  <a:txBody>
                    <a:bodyPr/>
                    <a:lstStyle/>
                    <a:p>
                      <a:r>
                        <a:rPr lang="en-US" sz="900" dirty="0"/>
                        <a:t>Primary Filter Inductors</a:t>
                      </a:r>
                    </a:p>
                  </a:txBody>
                  <a:tcPr/>
                </a:tc>
                <a:tc>
                  <a:txBody>
                    <a:bodyPr/>
                    <a:lstStyle/>
                    <a:p>
                      <a:r>
                        <a:rPr lang="en-US" sz="900" dirty="0"/>
                        <a:t>Nanocrystalline inductors, custom</a:t>
                      </a:r>
                    </a:p>
                  </a:txBody>
                  <a:tcPr/>
                </a:tc>
                <a:tc>
                  <a:txBody>
                    <a:bodyPr/>
                    <a:lstStyle/>
                    <a:p>
                      <a:r>
                        <a:rPr lang="en-US" sz="900" dirty="0"/>
                        <a:t>TBD</a:t>
                      </a:r>
                    </a:p>
                  </a:txBody>
                  <a:tcPr/>
                </a:tc>
                <a:tc>
                  <a:txBody>
                    <a:bodyPr/>
                    <a:lstStyle/>
                    <a:p>
                      <a:r>
                        <a:rPr lang="en-US" sz="900" dirty="0"/>
                        <a:t>MK Magnetics</a:t>
                      </a:r>
                    </a:p>
                  </a:txBody>
                  <a:tcPr/>
                </a:tc>
                <a:extLst>
                  <a:ext uri="{0D108BD9-81ED-4DB2-BD59-A6C34878D82A}">
                    <a16:rowId xmlns:a16="http://schemas.microsoft.com/office/drawing/2014/main" val="3240732401"/>
                  </a:ext>
                </a:extLst>
              </a:tr>
              <a:tr h="194359">
                <a:tc>
                  <a:txBody>
                    <a:bodyPr/>
                    <a:lstStyle/>
                    <a:p>
                      <a:r>
                        <a:rPr lang="en-US" sz="900" dirty="0"/>
                        <a:t>EMI-Filter, ESD</a:t>
                      </a:r>
                    </a:p>
                  </a:txBody>
                  <a:tcPr/>
                </a:tc>
                <a:tc>
                  <a:txBody>
                    <a:bodyPr/>
                    <a:lstStyle/>
                    <a:p>
                      <a:r>
                        <a:rPr lang="en-US" sz="900" dirty="0"/>
                        <a:t>ESD-side DM and CM EMI-Filter, PCB based</a:t>
                      </a:r>
                    </a:p>
                  </a:txBody>
                  <a:tcPr/>
                </a:tc>
                <a:tc>
                  <a:txBody>
                    <a:bodyPr/>
                    <a:lstStyle/>
                    <a:p>
                      <a:r>
                        <a:rPr lang="en-US" sz="900" dirty="0"/>
                        <a:t>TBD</a:t>
                      </a:r>
                    </a:p>
                  </a:txBody>
                  <a:tcPr/>
                </a:tc>
                <a:tc>
                  <a:txBody>
                    <a:bodyPr/>
                    <a:lstStyle/>
                    <a:p>
                      <a:r>
                        <a:rPr lang="en-US" sz="900" dirty="0"/>
                        <a:t>PCKA</a:t>
                      </a:r>
                    </a:p>
                  </a:txBody>
                  <a:tcPr/>
                </a:tc>
                <a:extLst>
                  <a:ext uri="{0D108BD9-81ED-4DB2-BD59-A6C34878D82A}">
                    <a16:rowId xmlns:a16="http://schemas.microsoft.com/office/drawing/2014/main" val="1529273187"/>
                  </a:ext>
                </a:extLst>
              </a:tr>
              <a:tr h="194359">
                <a:tc>
                  <a:txBody>
                    <a:bodyPr/>
                    <a:lstStyle/>
                    <a:p>
                      <a:r>
                        <a:rPr lang="en-US" sz="900" dirty="0"/>
                        <a:t>EMI-Filter, 270 V Bus</a:t>
                      </a:r>
                    </a:p>
                  </a:txBody>
                  <a:tcPr/>
                </a:tc>
                <a:tc>
                  <a:txBody>
                    <a:bodyPr/>
                    <a:lstStyle/>
                    <a:p>
                      <a:r>
                        <a:rPr lang="en-US" sz="900" dirty="0"/>
                        <a:t>Bus-side DM and CM EMI-Filter, PCB based</a:t>
                      </a:r>
                    </a:p>
                  </a:txBody>
                  <a:tcPr/>
                </a:tc>
                <a:tc>
                  <a:txBody>
                    <a:bodyPr/>
                    <a:lstStyle/>
                    <a:p>
                      <a:r>
                        <a:rPr lang="en-US" sz="900" dirty="0"/>
                        <a:t>TBD</a:t>
                      </a:r>
                    </a:p>
                  </a:txBody>
                  <a:tcPr/>
                </a:tc>
                <a:tc>
                  <a:txBody>
                    <a:bodyPr/>
                    <a:lstStyle/>
                    <a:p>
                      <a:r>
                        <a:rPr lang="en-US" sz="900" dirty="0"/>
                        <a:t>PCKA</a:t>
                      </a:r>
                    </a:p>
                  </a:txBody>
                  <a:tcPr/>
                </a:tc>
                <a:extLst>
                  <a:ext uri="{0D108BD9-81ED-4DB2-BD59-A6C34878D82A}">
                    <a16:rowId xmlns:a16="http://schemas.microsoft.com/office/drawing/2014/main" val="734650829"/>
                  </a:ext>
                </a:extLst>
              </a:tr>
              <a:tr h="194359">
                <a:tc>
                  <a:txBody>
                    <a:bodyPr/>
                    <a:lstStyle/>
                    <a:p>
                      <a:r>
                        <a:rPr lang="en-US" sz="900" dirty="0"/>
                        <a:t>Main Control Module (MCM)</a:t>
                      </a:r>
                    </a:p>
                  </a:txBody>
                  <a:tcPr/>
                </a:tc>
                <a:tc>
                  <a:txBody>
                    <a:bodyPr/>
                    <a:lstStyle/>
                    <a:p>
                      <a:r>
                        <a:rPr lang="en-US" sz="900" dirty="0"/>
                        <a:t>DSP control PCB, based on TI TMS320F28377D</a:t>
                      </a:r>
                    </a:p>
                  </a:txBody>
                  <a:tcPr/>
                </a:tc>
                <a:tc>
                  <a:txBody>
                    <a:bodyPr/>
                    <a:lstStyle/>
                    <a:p>
                      <a:r>
                        <a:rPr lang="en-US" sz="900" dirty="0"/>
                        <a:t>PCA_PCKA_138A</a:t>
                      </a:r>
                    </a:p>
                  </a:txBody>
                  <a:tcPr/>
                </a:tc>
                <a:tc>
                  <a:txBody>
                    <a:bodyPr/>
                    <a:lstStyle/>
                    <a:p>
                      <a:r>
                        <a:rPr lang="en-US" sz="900" dirty="0"/>
                        <a:t>PCKA</a:t>
                      </a:r>
                    </a:p>
                  </a:txBody>
                  <a:tcPr/>
                </a:tc>
                <a:extLst>
                  <a:ext uri="{0D108BD9-81ED-4DB2-BD59-A6C34878D82A}">
                    <a16:rowId xmlns:a16="http://schemas.microsoft.com/office/drawing/2014/main" val="3435502696"/>
                  </a:ext>
                </a:extLst>
              </a:tr>
              <a:tr h="315833">
                <a:tc>
                  <a:txBody>
                    <a:bodyPr/>
                    <a:lstStyle/>
                    <a:p>
                      <a:r>
                        <a:rPr lang="en-US" sz="900" dirty="0"/>
                        <a:t>Peripheral Expansion Module (PEM)</a:t>
                      </a:r>
                    </a:p>
                  </a:txBody>
                  <a:tcPr/>
                </a:tc>
                <a:tc>
                  <a:txBody>
                    <a:bodyPr/>
                    <a:lstStyle/>
                    <a:p>
                      <a:r>
                        <a:rPr lang="en-US" sz="900" dirty="0"/>
                        <a:t>PCB between MCM and peripheral equipment.  Controls contactors, isolates digital I/O lines, analog measurements, and communication</a:t>
                      </a:r>
                    </a:p>
                  </a:txBody>
                  <a:tcPr/>
                </a:tc>
                <a:tc>
                  <a:txBody>
                    <a:bodyPr/>
                    <a:lstStyle/>
                    <a:p>
                      <a:r>
                        <a:rPr lang="en-US" sz="900" dirty="0"/>
                        <a:t>TBD</a:t>
                      </a:r>
                    </a:p>
                  </a:txBody>
                  <a:tcPr/>
                </a:tc>
                <a:tc>
                  <a:txBody>
                    <a:bodyPr/>
                    <a:lstStyle/>
                    <a:p>
                      <a:r>
                        <a:rPr lang="en-US" sz="900" dirty="0"/>
                        <a:t>PCKA</a:t>
                      </a:r>
                    </a:p>
                  </a:txBody>
                  <a:tcPr/>
                </a:tc>
                <a:extLst>
                  <a:ext uri="{0D108BD9-81ED-4DB2-BD59-A6C34878D82A}">
                    <a16:rowId xmlns:a16="http://schemas.microsoft.com/office/drawing/2014/main" val="4033651088"/>
                  </a:ext>
                </a:extLst>
              </a:tr>
              <a:tr h="194359">
                <a:tc>
                  <a:txBody>
                    <a:bodyPr/>
                    <a:lstStyle/>
                    <a:p>
                      <a:r>
                        <a:rPr lang="en-US" sz="900" dirty="0"/>
                        <a:t>Control Power Module (CPM)</a:t>
                      </a:r>
                    </a:p>
                  </a:txBody>
                  <a:tcPr/>
                </a:tc>
                <a:tc>
                  <a:txBody>
                    <a:bodyPr/>
                    <a:lstStyle/>
                    <a:p>
                      <a:r>
                        <a:rPr lang="en-US" sz="900" dirty="0"/>
                        <a:t>Isolated 24 Vdc for EAU internal, derived from 28 V, 270 V, and/or ESD voltage</a:t>
                      </a:r>
                    </a:p>
                  </a:txBody>
                  <a:tcPr/>
                </a:tc>
                <a:tc>
                  <a:txBody>
                    <a:bodyPr/>
                    <a:lstStyle/>
                    <a:p>
                      <a:r>
                        <a:rPr lang="en-US" sz="900" dirty="0"/>
                        <a:t>TBD</a:t>
                      </a:r>
                    </a:p>
                  </a:txBody>
                  <a:tcPr/>
                </a:tc>
                <a:tc>
                  <a:txBody>
                    <a:bodyPr/>
                    <a:lstStyle/>
                    <a:p>
                      <a:r>
                        <a:rPr lang="en-US" sz="900" dirty="0"/>
                        <a:t>PCKA</a:t>
                      </a:r>
                    </a:p>
                  </a:txBody>
                  <a:tcPr/>
                </a:tc>
                <a:extLst>
                  <a:ext uri="{0D108BD9-81ED-4DB2-BD59-A6C34878D82A}">
                    <a16:rowId xmlns:a16="http://schemas.microsoft.com/office/drawing/2014/main" val="2059535081"/>
                  </a:ext>
                </a:extLst>
              </a:tr>
              <a:tr h="194359">
                <a:tc>
                  <a:txBody>
                    <a:bodyPr/>
                    <a:lstStyle/>
                    <a:p>
                      <a:r>
                        <a:rPr lang="en-US" sz="900" dirty="0"/>
                        <a:t>MLC</a:t>
                      </a:r>
                    </a:p>
                  </a:txBody>
                  <a:tcPr/>
                </a:tc>
                <a:tc>
                  <a:txBody>
                    <a:bodyPr/>
                    <a:lstStyle/>
                    <a:p>
                      <a:r>
                        <a:rPr lang="en-US" sz="900" dirty="0"/>
                        <a:t>Main-line contactor</a:t>
                      </a:r>
                    </a:p>
                  </a:txBody>
                  <a:tcPr/>
                </a:tc>
                <a:tc>
                  <a:txBody>
                    <a:bodyPr/>
                    <a:lstStyle/>
                    <a:p>
                      <a:r>
                        <a:rPr lang="en-US" sz="900" dirty="0"/>
                        <a:t>KHR503</a:t>
                      </a:r>
                    </a:p>
                  </a:txBody>
                  <a:tcPr/>
                </a:tc>
                <a:tc>
                  <a:txBody>
                    <a:bodyPr/>
                    <a:lstStyle/>
                    <a:p>
                      <a:r>
                        <a:rPr lang="en-US" sz="900" dirty="0"/>
                        <a:t>TE Connectivity</a:t>
                      </a:r>
                    </a:p>
                  </a:txBody>
                  <a:tcPr/>
                </a:tc>
                <a:extLst>
                  <a:ext uri="{0D108BD9-81ED-4DB2-BD59-A6C34878D82A}">
                    <a16:rowId xmlns:a16="http://schemas.microsoft.com/office/drawing/2014/main" val="2304661930"/>
                  </a:ext>
                </a:extLst>
              </a:tr>
              <a:tr h="194359">
                <a:tc>
                  <a:txBody>
                    <a:bodyPr/>
                    <a:lstStyle/>
                    <a:p>
                      <a:r>
                        <a:rPr lang="en-US" sz="900" dirty="0"/>
                        <a:t>Current sensor (int. &amp; ext.)</a:t>
                      </a:r>
                    </a:p>
                  </a:txBody>
                  <a:tcPr/>
                </a:tc>
                <a:tc>
                  <a:txBody>
                    <a:bodyPr/>
                    <a:lstStyle/>
                    <a:p>
                      <a:r>
                        <a:rPr lang="en-US" sz="900" dirty="0"/>
                        <a:t>Current sensor, closed-loop hall effect, +/- 1000 A</a:t>
                      </a:r>
                    </a:p>
                  </a:txBody>
                  <a:tcPr/>
                </a:tc>
                <a:tc>
                  <a:txBody>
                    <a:bodyPr/>
                    <a:lstStyle/>
                    <a:p>
                      <a:r>
                        <a:rPr lang="en-US" sz="900" dirty="0"/>
                        <a:t>LF 1010-S</a:t>
                      </a:r>
                    </a:p>
                  </a:txBody>
                  <a:tcPr/>
                </a:tc>
                <a:tc>
                  <a:txBody>
                    <a:bodyPr/>
                    <a:lstStyle/>
                    <a:p>
                      <a:r>
                        <a:rPr lang="en-US" sz="900" dirty="0"/>
                        <a:t>LEM</a:t>
                      </a:r>
                    </a:p>
                  </a:txBody>
                  <a:tcPr/>
                </a:tc>
                <a:extLst>
                  <a:ext uri="{0D108BD9-81ED-4DB2-BD59-A6C34878D82A}">
                    <a16:rowId xmlns:a16="http://schemas.microsoft.com/office/drawing/2014/main" val="3167369418"/>
                  </a:ext>
                </a:extLst>
              </a:tr>
              <a:tr h="127973">
                <a:tc>
                  <a:txBody>
                    <a:bodyPr/>
                    <a:lstStyle/>
                    <a:p>
                      <a:r>
                        <a:rPr lang="en-US" sz="900" dirty="0"/>
                        <a:t>Heatsink</a:t>
                      </a:r>
                    </a:p>
                  </a:txBody>
                  <a:tcPr/>
                </a:tc>
                <a:tc>
                  <a:txBody>
                    <a:bodyPr/>
                    <a:lstStyle/>
                    <a:p>
                      <a:r>
                        <a:rPr lang="en-US" sz="900" dirty="0"/>
                        <a:t>Micro-channel </a:t>
                      </a:r>
                      <a:r>
                        <a:rPr lang="en-US" sz="900" dirty="0" err="1"/>
                        <a:t>coldplate</a:t>
                      </a:r>
                      <a:r>
                        <a:rPr lang="en-US" sz="900" dirty="0"/>
                        <a:t>, custom aluminum, interfacing with PSM, primary inductors</a:t>
                      </a:r>
                    </a:p>
                  </a:txBody>
                  <a:tcPr/>
                </a:tc>
                <a:tc>
                  <a:txBody>
                    <a:bodyPr/>
                    <a:lstStyle/>
                    <a:p>
                      <a:r>
                        <a:rPr lang="en-US" sz="900" dirty="0"/>
                        <a:t>TBD</a:t>
                      </a:r>
                    </a:p>
                  </a:txBody>
                  <a:tcPr/>
                </a:tc>
                <a:tc>
                  <a:txBody>
                    <a:bodyPr/>
                    <a:lstStyle/>
                    <a:p>
                      <a:r>
                        <a:rPr lang="en-US" sz="900" dirty="0"/>
                        <a:t>Wieland </a:t>
                      </a:r>
                      <a:r>
                        <a:rPr lang="en-US" sz="900" dirty="0" err="1"/>
                        <a:t>Microcool</a:t>
                      </a:r>
                      <a:endParaRPr lang="en-US" sz="900" dirty="0"/>
                    </a:p>
                  </a:txBody>
                  <a:tcPr/>
                </a:tc>
                <a:extLst>
                  <a:ext uri="{0D108BD9-81ED-4DB2-BD59-A6C34878D82A}">
                    <a16:rowId xmlns:a16="http://schemas.microsoft.com/office/drawing/2014/main" val="2070606873"/>
                  </a:ext>
                </a:extLst>
              </a:tr>
              <a:tr h="194359">
                <a:tc>
                  <a:txBody>
                    <a:bodyPr/>
                    <a:lstStyle/>
                    <a:p>
                      <a:r>
                        <a:rPr lang="en-US" sz="900" dirty="0"/>
                        <a:t>Power Connectors</a:t>
                      </a:r>
                    </a:p>
                  </a:txBody>
                  <a:tcPr/>
                </a:tc>
                <a:tc>
                  <a:txBody>
                    <a:bodyPr/>
                    <a:lstStyle/>
                    <a:p>
                      <a:r>
                        <a:rPr lang="en-US" sz="900" dirty="0"/>
                        <a:t>Single-pole. 500 A power connectors with straight exit option</a:t>
                      </a:r>
                    </a:p>
                  </a:txBody>
                  <a:tcPr/>
                </a:tc>
                <a:tc>
                  <a:txBody>
                    <a:bodyPr/>
                    <a:lstStyle/>
                    <a:p>
                      <a:r>
                        <a:rPr lang="en-US" sz="900" dirty="0"/>
                        <a:t>HBB Series</a:t>
                      </a:r>
                    </a:p>
                  </a:txBody>
                  <a:tcPr/>
                </a:tc>
                <a:tc>
                  <a:txBody>
                    <a:bodyPr/>
                    <a:lstStyle/>
                    <a:p>
                      <a:r>
                        <a:rPr lang="en-US" sz="900" dirty="0"/>
                        <a:t>Smiths Interconnect</a:t>
                      </a:r>
                    </a:p>
                  </a:txBody>
                  <a:tcPr/>
                </a:tc>
                <a:extLst>
                  <a:ext uri="{0D108BD9-81ED-4DB2-BD59-A6C34878D82A}">
                    <a16:rowId xmlns:a16="http://schemas.microsoft.com/office/drawing/2014/main" val="1461402562"/>
                  </a:ext>
                </a:extLst>
              </a:tr>
              <a:tr h="194359">
                <a:tc>
                  <a:txBody>
                    <a:bodyPr/>
                    <a:lstStyle/>
                    <a:p>
                      <a:r>
                        <a:rPr lang="en-US" sz="900" dirty="0"/>
                        <a:t>Signal Connectors</a:t>
                      </a:r>
                    </a:p>
                  </a:txBody>
                  <a:tcPr/>
                </a:tc>
                <a:tc>
                  <a:txBody>
                    <a:bodyPr/>
                    <a:lstStyle/>
                    <a:p>
                      <a:r>
                        <a:rPr lang="en-US" sz="900" dirty="0"/>
                        <a:t>Circular connectors, D38999 Series III, M-Series (EN-plated composite)</a:t>
                      </a:r>
                    </a:p>
                  </a:txBody>
                  <a:tcPr/>
                </a:tc>
                <a:tc>
                  <a:txBody>
                    <a:bodyPr/>
                    <a:lstStyle/>
                    <a:p>
                      <a:r>
                        <a:rPr lang="en-US" sz="900" dirty="0"/>
                        <a:t>D38999/XXM</a:t>
                      </a:r>
                    </a:p>
                  </a:txBody>
                  <a:tcPr/>
                </a:tc>
                <a:tc>
                  <a:txBody>
                    <a:bodyPr/>
                    <a:lstStyle/>
                    <a:p>
                      <a:r>
                        <a:rPr lang="en-US" sz="900" dirty="0"/>
                        <a:t>Wesco Aircraft</a:t>
                      </a:r>
                    </a:p>
                  </a:txBody>
                  <a:tcPr/>
                </a:tc>
                <a:extLst>
                  <a:ext uri="{0D108BD9-81ED-4DB2-BD59-A6C34878D82A}">
                    <a16:rowId xmlns:a16="http://schemas.microsoft.com/office/drawing/2014/main" val="277462691"/>
                  </a:ext>
                </a:extLst>
              </a:tr>
              <a:tr h="194359">
                <a:tc>
                  <a:txBody>
                    <a:bodyPr/>
                    <a:lstStyle/>
                    <a:p>
                      <a:r>
                        <a:rPr lang="en-US" sz="900" dirty="0"/>
                        <a:t>Indicators</a:t>
                      </a:r>
                    </a:p>
                  </a:txBody>
                  <a:tcPr/>
                </a:tc>
                <a:tc>
                  <a:txBody>
                    <a:bodyPr/>
                    <a:lstStyle/>
                    <a:p>
                      <a:r>
                        <a:rPr lang="en-US" sz="900" dirty="0"/>
                        <a:t>LED, 8mm, panel mount, IP67</a:t>
                      </a:r>
                    </a:p>
                  </a:txBody>
                  <a:tcPr/>
                </a:tc>
                <a:tc>
                  <a:txBody>
                    <a:bodyPr/>
                    <a:lstStyle/>
                    <a:p>
                      <a:r>
                        <a:rPr lang="en-US" sz="900" dirty="0"/>
                        <a:t>Q8 Series</a:t>
                      </a:r>
                    </a:p>
                  </a:txBody>
                  <a:tcPr/>
                </a:tc>
                <a:tc>
                  <a:txBody>
                    <a:bodyPr/>
                    <a:lstStyle/>
                    <a:p>
                      <a:r>
                        <a:rPr lang="en-US" sz="900" dirty="0"/>
                        <a:t>APEM / PEI Genesis</a:t>
                      </a:r>
                    </a:p>
                  </a:txBody>
                  <a:tcPr/>
                </a:tc>
                <a:extLst>
                  <a:ext uri="{0D108BD9-81ED-4DB2-BD59-A6C34878D82A}">
                    <a16:rowId xmlns:a16="http://schemas.microsoft.com/office/drawing/2014/main" val="1622943600"/>
                  </a:ext>
                </a:extLst>
              </a:tr>
              <a:tr h="194359">
                <a:tc>
                  <a:txBody>
                    <a:bodyPr/>
                    <a:lstStyle/>
                    <a:p>
                      <a:r>
                        <a:rPr lang="en-US" sz="900" dirty="0"/>
                        <a:t>Housing</a:t>
                      </a:r>
                    </a:p>
                  </a:txBody>
                  <a:tcPr/>
                </a:tc>
                <a:tc>
                  <a:txBody>
                    <a:bodyPr/>
                    <a:lstStyle/>
                    <a:p>
                      <a:r>
                        <a:rPr lang="en-US" sz="900" dirty="0"/>
                        <a:t>Aluminum, black anodized MIL-A-8625, Type 2, Class 2</a:t>
                      </a:r>
                    </a:p>
                  </a:txBody>
                  <a:tcPr/>
                </a:tc>
                <a:tc>
                  <a:txBody>
                    <a:bodyPr/>
                    <a:lstStyle/>
                    <a:p>
                      <a:r>
                        <a:rPr lang="en-US" sz="900" dirty="0"/>
                        <a:t>TBD</a:t>
                      </a:r>
                    </a:p>
                  </a:txBody>
                  <a:tcPr/>
                </a:tc>
                <a:tc>
                  <a:txBody>
                    <a:bodyPr/>
                    <a:lstStyle/>
                    <a:p>
                      <a:r>
                        <a:rPr lang="en-US" sz="900" dirty="0"/>
                        <a:t>TBD</a:t>
                      </a:r>
                    </a:p>
                  </a:txBody>
                  <a:tcPr/>
                </a:tc>
                <a:extLst>
                  <a:ext uri="{0D108BD9-81ED-4DB2-BD59-A6C34878D82A}">
                    <a16:rowId xmlns:a16="http://schemas.microsoft.com/office/drawing/2014/main" val="3395711733"/>
                  </a:ext>
                </a:extLst>
              </a:tr>
              <a:tr h="194359">
                <a:tc>
                  <a:txBody>
                    <a:bodyPr/>
                    <a:lstStyle/>
                    <a:p>
                      <a:r>
                        <a:rPr lang="en-US" sz="900" dirty="0"/>
                        <a:t>Sealing</a:t>
                      </a:r>
                    </a:p>
                  </a:txBody>
                  <a:tcPr/>
                </a:tc>
                <a:tc>
                  <a:txBody>
                    <a:bodyPr/>
                    <a:lstStyle/>
                    <a:p>
                      <a:r>
                        <a:rPr lang="en-US" sz="900" dirty="0"/>
                        <a:t>O-ring, </a:t>
                      </a:r>
                      <a:r>
                        <a:rPr lang="en-US" sz="900" dirty="0" err="1"/>
                        <a:t>Fluorosilicone</a:t>
                      </a:r>
                      <a:r>
                        <a:rPr lang="en-US" sz="900" dirty="0"/>
                        <a:t> (-62 to 205ºC)</a:t>
                      </a:r>
                    </a:p>
                  </a:txBody>
                  <a:tcPr/>
                </a:tc>
                <a:tc>
                  <a:txBody>
                    <a:bodyPr/>
                    <a:lstStyle/>
                    <a:p>
                      <a:r>
                        <a:rPr lang="en-US" sz="900" dirty="0"/>
                        <a:t>TBD</a:t>
                      </a:r>
                    </a:p>
                  </a:txBody>
                  <a:tcPr/>
                </a:tc>
                <a:tc>
                  <a:txBody>
                    <a:bodyPr/>
                    <a:lstStyle/>
                    <a:p>
                      <a:r>
                        <a:rPr lang="en-US" sz="900" dirty="0"/>
                        <a:t>McMaster</a:t>
                      </a:r>
                    </a:p>
                  </a:txBody>
                  <a:tcPr/>
                </a:tc>
                <a:extLst>
                  <a:ext uri="{0D108BD9-81ED-4DB2-BD59-A6C34878D82A}">
                    <a16:rowId xmlns:a16="http://schemas.microsoft.com/office/drawing/2014/main" val="2760833872"/>
                  </a:ext>
                </a:extLst>
              </a:tr>
              <a:tr h="194359">
                <a:tc>
                  <a:txBody>
                    <a:bodyPr/>
                    <a:lstStyle/>
                    <a:p>
                      <a:r>
                        <a:rPr lang="en-US" sz="900" dirty="0"/>
                        <a:t>Pressure Equalizer</a:t>
                      </a:r>
                    </a:p>
                  </a:txBody>
                  <a:tcPr/>
                </a:tc>
                <a:tc>
                  <a:txBody>
                    <a:bodyPr/>
                    <a:lstStyle/>
                    <a:p>
                      <a:r>
                        <a:rPr lang="en-US" sz="900" dirty="0"/>
                        <a:t>Gore </a:t>
                      </a:r>
                      <a:r>
                        <a:rPr lang="en-US" sz="900" dirty="0" err="1"/>
                        <a:t>PolyVent</a:t>
                      </a:r>
                      <a:r>
                        <a:rPr lang="en-US" sz="900" dirty="0"/>
                        <a:t> stainless steel (-40 to 125ºC)</a:t>
                      </a:r>
                    </a:p>
                  </a:txBody>
                  <a:tcPr/>
                </a:tc>
                <a:tc>
                  <a:txBody>
                    <a:bodyPr/>
                    <a:lstStyle/>
                    <a:p>
                      <a:r>
                        <a:rPr lang="en-US" sz="900" dirty="0"/>
                        <a:t>PMF200444</a:t>
                      </a:r>
                    </a:p>
                  </a:txBody>
                  <a:tcPr/>
                </a:tc>
                <a:tc>
                  <a:txBody>
                    <a:bodyPr/>
                    <a:lstStyle/>
                    <a:p>
                      <a:r>
                        <a:rPr lang="en-US" sz="900" dirty="0"/>
                        <a:t>Sealing Devices</a:t>
                      </a:r>
                    </a:p>
                  </a:txBody>
                  <a:tcPr/>
                </a:tc>
                <a:extLst>
                  <a:ext uri="{0D108BD9-81ED-4DB2-BD59-A6C34878D82A}">
                    <a16:rowId xmlns:a16="http://schemas.microsoft.com/office/drawing/2014/main" val="4124221315"/>
                  </a:ext>
                </a:extLst>
              </a:tr>
            </a:tbl>
          </a:graphicData>
        </a:graphic>
      </p:graphicFrame>
    </p:spTree>
    <p:extLst>
      <p:ext uri="{BB962C8B-B14F-4D97-AF65-F5344CB8AC3E}">
        <p14:creationId xmlns:p14="http://schemas.microsoft.com/office/powerpoint/2010/main" val="167441306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CAD Model</a:t>
            </a:r>
          </a:p>
        </p:txBody>
      </p:sp>
      <p:sp>
        <p:nvSpPr>
          <p:cNvPr id="3" name="Content Placeholder 2"/>
          <p:cNvSpPr>
            <a:spLocks noGrp="1"/>
          </p:cNvSpPr>
          <p:nvPr>
            <p:ph sz="half" idx="1"/>
          </p:nvPr>
        </p:nvSpPr>
        <p:spPr/>
        <p:txBody>
          <a:bodyPr/>
          <a:lstStyle/>
          <a:p>
            <a:r>
              <a:rPr lang="en-US" dirty="0"/>
              <a:t>Converter box, with and without lid</a:t>
            </a:r>
          </a:p>
          <a:p>
            <a:r>
              <a:rPr lang="en-US" dirty="0"/>
              <a:t>Mass</a:t>
            </a:r>
          </a:p>
          <a:p>
            <a:r>
              <a:rPr lang="en-US" dirty="0"/>
              <a:t>Front Panel layout (connectors, cooling)</a:t>
            </a:r>
          </a:p>
          <a:p>
            <a:r>
              <a:rPr lang="en-US" dirty="0"/>
              <a:t>How do we survive environment (conformal coating, sealing, venting)</a:t>
            </a:r>
          </a:p>
          <a:p>
            <a:r>
              <a:rPr lang="en-US" dirty="0"/>
              <a:t>How are performance requirements addressed (underlying design assumption, corner operating points)?</a:t>
            </a:r>
          </a:p>
          <a:p>
            <a:endParaRPr lang="en-US" dirty="0"/>
          </a:p>
        </p:txBody>
      </p:sp>
    </p:spTree>
    <p:extLst>
      <p:ext uri="{BB962C8B-B14F-4D97-AF65-F5344CB8AC3E}">
        <p14:creationId xmlns:p14="http://schemas.microsoft.com/office/powerpoint/2010/main" val="167916329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Bank (FrankP to add content)</a:t>
            </a:r>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18999212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half" idx="1"/>
          </p:nvPr>
        </p:nvSpPr>
        <p:spPr/>
        <p:txBody>
          <a:bodyPr>
            <a:normAutofit/>
          </a:bodyPr>
          <a:lstStyle/>
          <a:p>
            <a:pPr>
              <a:buFont typeface="Arial" panose="020B0604020202020204" pitchFamily="34" charset="0"/>
              <a:buChar char="•"/>
            </a:pPr>
            <a:r>
              <a:rPr lang="en-US" dirty="0"/>
              <a:t>Review progress made since SRR.</a:t>
            </a:r>
          </a:p>
          <a:p>
            <a:pPr>
              <a:buFont typeface="Arial" panose="020B0604020202020204" pitchFamily="34" charset="0"/>
              <a:buChar char="•"/>
            </a:pPr>
            <a:r>
              <a:rPr lang="en-US" dirty="0"/>
              <a:t>Present data/methods being implemented to arrive at the final design including:</a:t>
            </a:r>
          </a:p>
          <a:p>
            <a:pPr lvl="1">
              <a:buFont typeface="Arial" panose="020B0604020202020204" pitchFamily="34" charset="0"/>
              <a:buChar char="•"/>
            </a:pPr>
            <a:r>
              <a:rPr lang="en-US" dirty="0"/>
              <a:t>DC/DC Converter trade-offs</a:t>
            </a:r>
          </a:p>
          <a:p>
            <a:pPr lvl="1">
              <a:buFont typeface="Arial" panose="020B0604020202020204" pitchFamily="34" charset="0"/>
              <a:buChar char="•"/>
            </a:pPr>
            <a:r>
              <a:rPr lang="en-US" dirty="0"/>
              <a:t>Capacitor trade-offs</a:t>
            </a:r>
          </a:p>
          <a:p>
            <a:pPr lvl="1">
              <a:buFont typeface="Arial" panose="020B0604020202020204" pitchFamily="34" charset="0"/>
              <a:buChar char="•"/>
            </a:pPr>
            <a:r>
              <a:rPr lang="en-US" dirty="0"/>
              <a:t>Capacitor Management System trade-offs</a:t>
            </a:r>
          </a:p>
          <a:p>
            <a:pPr lvl="1">
              <a:buFont typeface="Arial" panose="020B0604020202020204" pitchFamily="34" charset="0"/>
              <a:buChar char="•"/>
            </a:pPr>
            <a:r>
              <a:rPr lang="en-US" dirty="0">
                <a:solidFill>
                  <a:srgbClr val="FF0000"/>
                </a:solidFill>
              </a:rPr>
              <a:t>FP note: System</a:t>
            </a:r>
            <a:r>
              <a:rPr lang="en-US" dirty="0"/>
              <a:t> Mass &amp; size estimates</a:t>
            </a:r>
          </a:p>
          <a:p>
            <a:pPr lvl="1">
              <a:buFont typeface="Arial" panose="020B0604020202020204" pitchFamily="34" charset="0"/>
              <a:buChar char="•"/>
            </a:pPr>
            <a:r>
              <a:rPr lang="en-US" dirty="0"/>
              <a:t>ICD</a:t>
            </a:r>
          </a:p>
          <a:p>
            <a:pPr lvl="1">
              <a:buFont typeface="Arial" panose="020B0604020202020204" pitchFamily="34" charset="0"/>
              <a:buChar char="•"/>
            </a:pPr>
            <a:r>
              <a:rPr lang="en-US" dirty="0"/>
              <a:t>GUI</a:t>
            </a:r>
          </a:p>
          <a:p>
            <a:pPr lvl="1">
              <a:buFont typeface="Arial" panose="020B0604020202020204" pitchFamily="34" charset="0"/>
              <a:buChar char="•"/>
            </a:pPr>
            <a:r>
              <a:rPr lang="en-US" dirty="0"/>
              <a:t>Machine states</a:t>
            </a:r>
          </a:p>
          <a:p>
            <a:pPr lvl="1">
              <a:buFont typeface="Arial" panose="020B0604020202020204" pitchFamily="34" charset="0"/>
              <a:buChar char="•"/>
            </a:pPr>
            <a:r>
              <a:rPr lang="en-US" dirty="0"/>
              <a:t>Simulation models (Output response &amp; </a:t>
            </a:r>
            <a:r>
              <a:rPr lang="en-US" dirty="0">
                <a:solidFill>
                  <a:srgbClr val="FF0000"/>
                </a:solidFill>
              </a:rPr>
              <a:t>RB Note: </a:t>
            </a:r>
            <a:r>
              <a:rPr lang="en-US" dirty="0">
                <a:solidFill>
                  <a:srgbClr val="E0031B"/>
                </a:solidFill>
              </a:rPr>
              <a:t>Executable System Driver?</a:t>
            </a:r>
            <a:r>
              <a:rPr lang="en-US" dirty="0"/>
              <a:t>)</a:t>
            </a:r>
          </a:p>
          <a:p>
            <a:pPr>
              <a:buFont typeface="Arial" panose="020B0604020202020204" pitchFamily="34" charset="0"/>
              <a:buChar char="•"/>
            </a:pPr>
            <a:r>
              <a:rPr lang="en-US" dirty="0"/>
              <a:t>Review requirements metrics; compliance and verification.</a:t>
            </a:r>
          </a:p>
          <a:p>
            <a:pPr>
              <a:buFont typeface="Arial" panose="020B0604020202020204" pitchFamily="34" charset="0"/>
              <a:buChar char="•"/>
            </a:pPr>
            <a:r>
              <a:rPr lang="en-US" dirty="0"/>
              <a:t>Identify program risk and opportunities.</a:t>
            </a:r>
          </a:p>
          <a:p>
            <a:pPr>
              <a:buFont typeface="Arial" panose="020B0604020202020204" pitchFamily="34" charset="0"/>
              <a:buChar char="•"/>
            </a:pPr>
            <a:r>
              <a:rPr lang="en-US" dirty="0"/>
              <a:t>Program management including schedule, staffing, deliverables and action items.</a:t>
            </a:r>
          </a:p>
          <a:p>
            <a:endParaRPr lang="en-US" dirty="0"/>
          </a:p>
        </p:txBody>
      </p:sp>
      <p:sp>
        <p:nvSpPr>
          <p:cNvPr id="9" name="Title 8"/>
          <p:cNvSpPr>
            <a:spLocks noGrp="1"/>
          </p:cNvSpPr>
          <p:nvPr>
            <p:ph type="title"/>
          </p:nvPr>
        </p:nvSpPr>
        <p:spPr/>
        <p:txBody>
          <a:bodyPr/>
          <a:lstStyle/>
          <a:p>
            <a:pPr algn="ctr"/>
            <a:r>
              <a:rPr lang="en-US" dirty="0"/>
              <a:t>PDR Objectives</a:t>
            </a:r>
          </a:p>
        </p:txBody>
      </p:sp>
    </p:spTree>
    <p:extLst>
      <p:ext uri="{BB962C8B-B14F-4D97-AF65-F5344CB8AC3E}">
        <p14:creationId xmlns:p14="http://schemas.microsoft.com/office/powerpoint/2010/main" val="3782256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Bank (FrankP to add content)</a:t>
            </a:r>
          </a:p>
        </p:txBody>
      </p:sp>
      <p:sp>
        <p:nvSpPr>
          <p:cNvPr id="3" name="Content Placeholder 2"/>
          <p:cNvSpPr>
            <a:spLocks noGrp="1"/>
          </p:cNvSpPr>
          <p:nvPr>
            <p:ph sz="half"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969480" y="994554"/>
            <a:ext cx="5722612" cy="3671464"/>
          </a:xfrm>
          <a:prstGeom prst="rect">
            <a:avLst/>
          </a:prstGeom>
        </p:spPr>
      </p:pic>
    </p:spTree>
    <p:extLst>
      <p:ext uri="{BB962C8B-B14F-4D97-AF65-F5344CB8AC3E}">
        <p14:creationId xmlns:p14="http://schemas.microsoft.com/office/powerpoint/2010/main" val="303617902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Management System (CMS) (RayS to add content)</a:t>
            </a:r>
          </a:p>
        </p:txBody>
      </p:sp>
      <p:sp>
        <p:nvSpPr>
          <p:cNvPr id="3" name="Content Placeholder 2"/>
          <p:cNvSpPr>
            <a:spLocks noGrp="1"/>
          </p:cNvSpPr>
          <p:nvPr>
            <p:ph sz="half" idx="1"/>
          </p:nvPr>
        </p:nvSpPr>
        <p:spPr/>
        <p:txBody>
          <a:bodyPr/>
          <a:lstStyle/>
          <a:p>
            <a:r>
              <a:rPr lang="en-US" dirty="0"/>
              <a:t>Architecture</a:t>
            </a:r>
          </a:p>
        </p:txBody>
      </p:sp>
    </p:spTree>
    <p:extLst>
      <p:ext uri="{BB962C8B-B14F-4D97-AF65-F5344CB8AC3E}">
        <p14:creationId xmlns:p14="http://schemas.microsoft.com/office/powerpoint/2010/main" val="206302741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State Diagram &amp; Software Requirements</a:t>
            </a:r>
          </a:p>
        </p:txBody>
      </p:sp>
    </p:spTree>
    <p:extLst>
      <p:ext uri="{BB962C8B-B14F-4D97-AF65-F5344CB8AC3E}">
        <p14:creationId xmlns:p14="http://schemas.microsoft.com/office/powerpoint/2010/main" val="1859059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provide Content)</a:t>
            </a:r>
          </a:p>
        </p:txBody>
      </p:sp>
      <p:sp>
        <p:nvSpPr>
          <p:cNvPr id="3" name="Content Placeholder 2"/>
          <p:cNvSpPr>
            <a:spLocks noGrp="1"/>
          </p:cNvSpPr>
          <p:nvPr>
            <p:ph sz="half" idx="1"/>
          </p:nvPr>
        </p:nvSpPr>
        <p:spPr/>
        <p:txBody>
          <a:bodyPr/>
          <a:lstStyle/>
          <a:p>
            <a:r>
              <a:rPr lang="en-US" dirty="0"/>
              <a:t>MA Email Text from 20191231</a:t>
            </a:r>
          </a:p>
          <a:p>
            <a:pPr lvl="0"/>
            <a:r>
              <a:rPr lang="en-US" dirty="0"/>
              <a:t>“Slide 19: Software Requirements?  I think software requirements refers to the simulation models, not the controls of the EAU (there is no software per se, it’s code implemented on a DSP)”</a:t>
            </a:r>
          </a:p>
        </p:txBody>
      </p:sp>
    </p:spTree>
    <p:extLst>
      <p:ext uri="{BB962C8B-B14F-4D97-AF65-F5344CB8AC3E}">
        <p14:creationId xmlns:p14="http://schemas.microsoft.com/office/powerpoint/2010/main" val="169257176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Control</a:t>
            </a:r>
          </a:p>
        </p:txBody>
      </p:sp>
      <p:sp>
        <p:nvSpPr>
          <p:cNvPr id="3" name="Content Placeholder 2"/>
          <p:cNvSpPr>
            <a:spLocks noGrp="1"/>
          </p:cNvSpPr>
          <p:nvPr>
            <p:ph sz="half" idx="1"/>
          </p:nvPr>
        </p:nvSpPr>
        <p:spPr/>
        <p:txBody>
          <a:bodyPr/>
          <a:lstStyle/>
          <a:p>
            <a:r>
              <a:rPr lang="en-US" dirty="0"/>
              <a:t>Control state diagrams including</a:t>
            </a:r>
          </a:p>
          <a:p>
            <a:pPr lvl="1"/>
            <a:r>
              <a:rPr lang="en-US" dirty="0"/>
              <a:t>Startup</a:t>
            </a:r>
          </a:p>
          <a:p>
            <a:pPr lvl="1"/>
            <a:r>
              <a:rPr lang="en-US" dirty="0"/>
              <a:t>BIT, PBIT</a:t>
            </a:r>
          </a:p>
          <a:p>
            <a:pPr lvl="1"/>
            <a:r>
              <a:rPr lang="en-US" dirty="0"/>
              <a:t>Normal operation</a:t>
            </a:r>
          </a:p>
          <a:p>
            <a:pPr lvl="1"/>
            <a:r>
              <a:rPr lang="en-US" dirty="0"/>
              <a:t>Fault</a:t>
            </a:r>
          </a:p>
        </p:txBody>
      </p:sp>
    </p:spTree>
    <p:extLst>
      <p:ext uri="{BB962C8B-B14F-4D97-AF65-F5344CB8AC3E}">
        <p14:creationId xmlns:p14="http://schemas.microsoft.com/office/powerpoint/2010/main" val="361970601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Management System (CMS) (RayS to provide content)</a:t>
            </a:r>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52577021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Simulation Models</a:t>
            </a:r>
          </a:p>
        </p:txBody>
      </p:sp>
    </p:spTree>
    <p:extLst>
      <p:ext uri="{BB962C8B-B14F-4D97-AF65-F5344CB8AC3E}">
        <p14:creationId xmlns:p14="http://schemas.microsoft.com/office/powerpoint/2010/main" val="695242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provide content)</a:t>
            </a:r>
          </a:p>
        </p:txBody>
      </p:sp>
      <p:sp>
        <p:nvSpPr>
          <p:cNvPr id="3" name="Content Placeholder 2"/>
          <p:cNvSpPr>
            <a:spLocks noGrp="1"/>
          </p:cNvSpPr>
          <p:nvPr>
            <p:ph sz="half" idx="1"/>
          </p:nvPr>
        </p:nvSpPr>
        <p:spPr/>
        <p:txBody>
          <a:bodyPr/>
          <a:lstStyle/>
          <a:p>
            <a:r>
              <a:rPr lang="en-US" dirty="0"/>
              <a:t>Output response</a:t>
            </a:r>
          </a:p>
        </p:txBody>
      </p:sp>
    </p:spTree>
    <p:extLst>
      <p:ext uri="{BB962C8B-B14F-4D97-AF65-F5344CB8AC3E}">
        <p14:creationId xmlns:p14="http://schemas.microsoft.com/office/powerpoint/2010/main" val="36351030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EAU Simulation Model</a:t>
            </a:r>
          </a:p>
        </p:txBody>
      </p:sp>
      <p:sp>
        <p:nvSpPr>
          <p:cNvPr id="3" name="Content Placeholder 2"/>
          <p:cNvSpPr>
            <a:spLocks noGrp="1"/>
          </p:cNvSpPr>
          <p:nvPr>
            <p:ph sz="half" idx="1"/>
          </p:nvPr>
        </p:nvSpPr>
        <p:spPr/>
        <p:txBody>
          <a:bodyPr/>
          <a:lstStyle/>
          <a:p>
            <a:r>
              <a:rPr lang="en-US" dirty="0"/>
              <a:t>Simulation results for expected load profiles</a:t>
            </a:r>
          </a:p>
          <a:p>
            <a:pPr lvl="1"/>
            <a:r>
              <a:rPr lang="en-US" dirty="0"/>
              <a:t>Electrical, Thermal</a:t>
            </a:r>
          </a:p>
          <a:p>
            <a:r>
              <a:rPr lang="en-US" dirty="0"/>
              <a:t>Software user manual </a:t>
            </a:r>
          </a:p>
        </p:txBody>
      </p:sp>
    </p:spTree>
    <p:extLst>
      <p:ext uri="{BB962C8B-B14F-4D97-AF65-F5344CB8AC3E}">
        <p14:creationId xmlns:p14="http://schemas.microsoft.com/office/powerpoint/2010/main" val="3411327812"/>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Preliminary Analysis Results</a:t>
            </a:r>
          </a:p>
        </p:txBody>
      </p:sp>
    </p:spTree>
    <p:extLst>
      <p:ext uri="{BB962C8B-B14F-4D97-AF65-F5344CB8AC3E}">
        <p14:creationId xmlns:p14="http://schemas.microsoft.com/office/powerpoint/2010/main" val="256897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441539-461D-6148-8AAF-1FCB2D872064}"/>
              </a:ext>
            </a:extLst>
          </p:cNvPr>
          <p:cNvSpPr>
            <a:spLocks noGrp="1"/>
          </p:cNvSpPr>
          <p:nvPr>
            <p:ph type="ctrTitle"/>
          </p:nvPr>
        </p:nvSpPr>
        <p:spPr>
          <a:xfrm>
            <a:off x="1657350" y="2631093"/>
            <a:ext cx="5829300" cy="1102519"/>
          </a:xfrm>
          <a:prstGeom prst="rect">
            <a:avLst/>
          </a:prstGeom>
        </p:spPr>
        <p:txBody>
          <a:bodyPr/>
          <a:lstStyle/>
          <a:p>
            <a:r>
              <a:rPr lang="en-US" dirty="0"/>
              <a:t>Program Overview</a:t>
            </a:r>
          </a:p>
        </p:txBody>
      </p:sp>
    </p:spTree>
    <p:extLst>
      <p:ext uri="{BB962C8B-B14F-4D97-AF65-F5344CB8AC3E}">
        <p14:creationId xmlns:p14="http://schemas.microsoft.com/office/powerpoint/2010/main" val="883657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provide Content)</a:t>
            </a:r>
          </a:p>
        </p:txBody>
      </p:sp>
      <p:sp>
        <p:nvSpPr>
          <p:cNvPr id="3" name="Content Placeholder 2"/>
          <p:cNvSpPr>
            <a:spLocks noGrp="1"/>
          </p:cNvSpPr>
          <p:nvPr>
            <p:ph sz="half" idx="1"/>
          </p:nvPr>
        </p:nvSpPr>
        <p:spPr/>
        <p:txBody>
          <a:bodyPr/>
          <a:lstStyle/>
          <a:p>
            <a:r>
              <a:rPr lang="en-US" dirty="0"/>
              <a:t>Mass</a:t>
            </a:r>
          </a:p>
          <a:p>
            <a:r>
              <a:rPr lang="en-US" dirty="0"/>
              <a:t>Thermal</a:t>
            </a:r>
          </a:p>
          <a:p>
            <a:r>
              <a:rPr lang="en-US" dirty="0"/>
              <a:t>Reliability</a:t>
            </a:r>
          </a:p>
          <a:p>
            <a:r>
              <a:rPr lang="en-US" dirty="0"/>
              <a:t>Key parts volt/temp</a:t>
            </a:r>
          </a:p>
        </p:txBody>
      </p:sp>
    </p:spTree>
    <p:extLst>
      <p:ext uri="{BB962C8B-B14F-4D97-AF65-F5344CB8AC3E}">
        <p14:creationId xmlns:p14="http://schemas.microsoft.com/office/powerpoint/2010/main" val="10501469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Weight</a:t>
            </a:r>
          </a:p>
        </p:txBody>
      </p:sp>
      <p:sp>
        <p:nvSpPr>
          <p:cNvPr id="3" name="Content Placeholder 2"/>
          <p:cNvSpPr>
            <a:spLocks noGrp="1"/>
          </p:cNvSpPr>
          <p:nvPr>
            <p:ph sz="half" idx="1"/>
          </p:nvPr>
        </p:nvSpPr>
        <p:spPr/>
        <p:txBody>
          <a:bodyPr/>
          <a:lstStyle/>
          <a:p>
            <a:r>
              <a:rPr lang="en-US" dirty="0"/>
              <a:t>Weight roll-up</a:t>
            </a:r>
          </a:p>
          <a:p>
            <a:r>
              <a:rPr lang="en-US" dirty="0"/>
              <a:t>Derating of critical parts (none?)</a:t>
            </a:r>
          </a:p>
        </p:txBody>
      </p:sp>
    </p:spTree>
    <p:extLst>
      <p:ext uri="{BB962C8B-B14F-4D97-AF65-F5344CB8AC3E}">
        <p14:creationId xmlns:p14="http://schemas.microsoft.com/office/powerpoint/2010/main" val="394292842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EMI-Filter</a:t>
            </a:r>
          </a:p>
        </p:txBody>
      </p:sp>
      <p:sp>
        <p:nvSpPr>
          <p:cNvPr id="3" name="Content Placeholder 2"/>
          <p:cNvSpPr>
            <a:spLocks noGrp="1"/>
          </p:cNvSpPr>
          <p:nvPr>
            <p:ph sz="half" idx="1"/>
          </p:nvPr>
        </p:nvSpPr>
        <p:spPr/>
        <p:txBody>
          <a:bodyPr/>
          <a:lstStyle/>
          <a:p>
            <a:r>
              <a:rPr lang="en-US" dirty="0"/>
              <a:t>Filter performance simulations</a:t>
            </a:r>
          </a:p>
        </p:txBody>
      </p:sp>
    </p:spTree>
    <p:extLst>
      <p:ext uri="{BB962C8B-B14F-4D97-AF65-F5344CB8AC3E}">
        <p14:creationId xmlns:p14="http://schemas.microsoft.com/office/powerpoint/2010/main" val="5104981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Thermal Analysis</a:t>
            </a:r>
          </a:p>
        </p:txBody>
      </p:sp>
      <p:sp>
        <p:nvSpPr>
          <p:cNvPr id="3" name="Content Placeholder 2"/>
          <p:cNvSpPr>
            <a:spLocks noGrp="1"/>
          </p:cNvSpPr>
          <p:nvPr>
            <p:ph sz="half" idx="1"/>
          </p:nvPr>
        </p:nvSpPr>
        <p:spPr/>
        <p:txBody>
          <a:bodyPr/>
          <a:lstStyle/>
          <a:p>
            <a:r>
              <a:rPr lang="en-US" dirty="0"/>
              <a:t>Thermal performance simulations (coolant, junction, temps)</a:t>
            </a:r>
          </a:p>
        </p:txBody>
      </p:sp>
    </p:spTree>
    <p:extLst>
      <p:ext uri="{BB962C8B-B14F-4D97-AF65-F5344CB8AC3E}">
        <p14:creationId xmlns:p14="http://schemas.microsoft.com/office/powerpoint/2010/main" val="362536543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Reliability Analysis</a:t>
            </a:r>
          </a:p>
        </p:txBody>
      </p:sp>
      <p:sp>
        <p:nvSpPr>
          <p:cNvPr id="3" name="Content Placeholder 2"/>
          <p:cNvSpPr>
            <a:spLocks noGrp="1"/>
          </p:cNvSpPr>
          <p:nvPr>
            <p:ph sz="half" idx="1"/>
          </p:nvPr>
        </p:nvSpPr>
        <p:spPr/>
        <p:txBody>
          <a:bodyPr/>
          <a:lstStyle/>
          <a:p>
            <a:r>
              <a:rPr lang="en-US" dirty="0"/>
              <a:t>Reliability</a:t>
            </a:r>
          </a:p>
        </p:txBody>
      </p:sp>
    </p:spTree>
    <p:extLst>
      <p:ext uri="{BB962C8B-B14F-4D97-AF65-F5344CB8AC3E}">
        <p14:creationId xmlns:p14="http://schemas.microsoft.com/office/powerpoint/2010/main" val="29989483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Storage Device (ESD) (FrankP </a:t>
            </a:r>
            <a:r>
              <a:rPr lang="en-US" dirty="0">
                <a:solidFill>
                  <a:srgbClr val="FF0000"/>
                </a:solidFill>
              </a:rPr>
              <a:t>&amp; RayS</a:t>
            </a:r>
            <a:r>
              <a:rPr lang="en-US" dirty="0"/>
              <a:t> to provide content)</a:t>
            </a:r>
          </a:p>
        </p:txBody>
      </p:sp>
      <p:sp>
        <p:nvSpPr>
          <p:cNvPr id="3" name="Content Placeholder 2"/>
          <p:cNvSpPr>
            <a:spLocks noGrp="1"/>
          </p:cNvSpPr>
          <p:nvPr>
            <p:ph sz="half" idx="1"/>
          </p:nvPr>
        </p:nvSpPr>
        <p:spPr/>
        <p:txBody>
          <a:bodyPr/>
          <a:lstStyle/>
          <a:p>
            <a:r>
              <a:rPr lang="en-US" dirty="0"/>
              <a:t>Mass</a:t>
            </a:r>
          </a:p>
          <a:p>
            <a:r>
              <a:rPr lang="en-US" dirty="0"/>
              <a:t>Thermal</a:t>
            </a:r>
          </a:p>
          <a:p>
            <a:r>
              <a:rPr lang="en-US" dirty="0"/>
              <a:t>Reliability</a:t>
            </a:r>
            <a:r>
              <a:rPr lang="en-US" dirty="0">
                <a:solidFill>
                  <a:srgbClr val="FF0000"/>
                </a:solidFill>
              </a:rPr>
              <a:t> – FP note:  – Work with Yunasko</a:t>
            </a:r>
            <a:endParaRPr lang="en-US" dirty="0"/>
          </a:p>
          <a:p>
            <a:r>
              <a:rPr lang="en-US" dirty="0"/>
              <a:t>Key parts volt/temp</a:t>
            </a:r>
            <a:r>
              <a:rPr lang="en-US" dirty="0">
                <a:solidFill>
                  <a:srgbClr val="FF0000"/>
                </a:solidFill>
              </a:rPr>
              <a:t> – FP note:  – Work with ESL</a:t>
            </a:r>
            <a:endParaRPr lang="en-US" dirty="0"/>
          </a:p>
          <a:p>
            <a:endParaRPr lang="en-US" dirty="0"/>
          </a:p>
        </p:txBody>
      </p:sp>
    </p:spTree>
    <p:extLst>
      <p:ext uri="{BB962C8B-B14F-4D97-AF65-F5344CB8AC3E}">
        <p14:creationId xmlns:p14="http://schemas.microsoft.com/office/powerpoint/2010/main" val="55156466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Bio Break</a:t>
            </a:r>
          </a:p>
        </p:txBody>
      </p:sp>
    </p:spTree>
    <p:extLst>
      <p:ext uri="{BB962C8B-B14F-4D97-AF65-F5344CB8AC3E}">
        <p14:creationId xmlns:p14="http://schemas.microsoft.com/office/powerpoint/2010/main" val="6472874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CAD Models</a:t>
            </a:r>
          </a:p>
        </p:txBody>
      </p:sp>
    </p:spTree>
    <p:extLst>
      <p:ext uri="{BB962C8B-B14F-4D97-AF65-F5344CB8AC3E}">
        <p14:creationId xmlns:p14="http://schemas.microsoft.com/office/powerpoint/2010/main" val="49091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EAU complete (RayS to provide content)</a:t>
            </a:r>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96080058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EAU ICD</a:t>
            </a:r>
          </a:p>
        </p:txBody>
      </p:sp>
    </p:spTree>
    <p:extLst>
      <p:ext uri="{BB962C8B-B14F-4D97-AF65-F5344CB8AC3E}">
        <p14:creationId xmlns:p14="http://schemas.microsoft.com/office/powerpoint/2010/main" val="161825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FP note: Summary of Requirements - 1</a:t>
            </a:r>
          </a:p>
        </p:txBody>
      </p:sp>
      <p:sp>
        <p:nvSpPr>
          <p:cNvPr id="3" name="Content Placeholder 2"/>
          <p:cNvSpPr>
            <a:spLocks noGrp="1"/>
          </p:cNvSpPr>
          <p:nvPr>
            <p:ph sz="half" idx="1"/>
          </p:nvPr>
        </p:nvSpPr>
        <p:spPr>
          <a:xfrm>
            <a:off x="0" y="682668"/>
            <a:ext cx="9143999" cy="3730634"/>
          </a:xfrm>
          <a:solidFill>
            <a:schemeClr val="bg1">
              <a:alpha val="69000"/>
            </a:schemeClr>
          </a:solidFill>
        </p:spPr>
        <p:txBody>
          <a:bodyPr/>
          <a:lstStyle/>
          <a:p>
            <a:r>
              <a:rPr lang="en-US" sz="1800" b="1" dirty="0"/>
              <a:t>Frank P add content </a:t>
            </a:r>
          </a:p>
          <a:p>
            <a:r>
              <a:rPr lang="en-US" sz="1800" b="1" dirty="0">
                <a:solidFill>
                  <a:srgbClr val="FF0000"/>
                </a:solidFill>
              </a:rPr>
              <a:t>RB note:  I placed “Summary of Requirements – 1” as title, I believe that was FP’s intent</a:t>
            </a:r>
            <a:endParaRPr lang="en-US" dirty="0">
              <a:solidFill>
                <a:srgbClr val="FF0000"/>
              </a:solidFill>
            </a:endParaRPr>
          </a:p>
        </p:txBody>
      </p:sp>
    </p:spTree>
    <p:extLst>
      <p:ext uri="{BB962C8B-B14F-4D97-AF65-F5344CB8AC3E}">
        <p14:creationId xmlns:p14="http://schemas.microsoft.com/office/powerpoint/2010/main" val="2122363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EAU ICD (RayS to provide CONTENT)</a:t>
            </a:r>
          </a:p>
        </p:txBody>
      </p:sp>
      <p:sp>
        <p:nvSpPr>
          <p:cNvPr id="3" name="Content Placeholder 2"/>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44458060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GUIs</a:t>
            </a:r>
          </a:p>
        </p:txBody>
      </p:sp>
    </p:spTree>
    <p:extLst>
      <p:ext uri="{BB962C8B-B14F-4D97-AF65-F5344CB8AC3E}">
        <p14:creationId xmlns:p14="http://schemas.microsoft.com/office/powerpoint/2010/main" val="23213308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71925" y="994173"/>
            <a:ext cx="4428675" cy="3346506"/>
          </a:xfrm>
        </p:spPr>
        <p:txBody>
          <a:bodyPr/>
          <a:lstStyle/>
          <a:p>
            <a:pPr marL="285750" indent="-285750">
              <a:buFontTx/>
              <a:buChar char="-"/>
            </a:pPr>
            <a:r>
              <a:rPr lang="en-US" dirty="0">
                <a:solidFill>
                  <a:srgbClr val="FF0000"/>
                </a:solidFill>
              </a:rPr>
              <a:t>Windows 10 based GUI</a:t>
            </a:r>
          </a:p>
          <a:p>
            <a:pPr marL="628642" lvl="1" indent="-285750">
              <a:buFontTx/>
              <a:buChar char="-"/>
            </a:pPr>
            <a:r>
              <a:rPr lang="en-US" dirty="0">
                <a:solidFill>
                  <a:srgbClr val="FF0000"/>
                </a:solidFill>
              </a:rPr>
              <a:t>Visual Studio 2013</a:t>
            </a:r>
          </a:p>
          <a:p>
            <a:pPr marL="628642" lvl="1" indent="-285750">
              <a:buFontTx/>
              <a:buChar char="-"/>
            </a:pPr>
            <a:r>
              <a:rPr lang="en-US" dirty="0" err="1">
                <a:solidFill>
                  <a:srgbClr val="FF0000"/>
                </a:solidFill>
              </a:rPr>
              <a:t>.Net</a:t>
            </a:r>
            <a:r>
              <a:rPr lang="en-US" dirty="0">
                <a:solidFill>
                  <a:srgbClr val="FF0000"/>
                </a:solidFill>
              </a:rPr>
              <a:t> Framework 4.7.2</a:t>
            </a:r>
          </a:p>
          <a:p>
            <a:pPr marL="285750" indent="-285750">
              <a:buFontTx/>
              <a:buChar char="-"/>
            </a:pPr>
            <a:r>
              <a:rPr lang="en-US" dirty="0">
                <a:solidFill>
                  <a:srgbClr val="FF0000"/>
                </a:solidFill>
              </a:rPr>
              <a:t>Uses PCAN CAN/USB connection for comms</a:t>
            </a:r>
          </a:p>
          <a:p>
            <a:pPr marL="628642" lvl="1" indent="-285750">
              <a:buFontTx/>
              <a:buChar char="-"/>
            </a:pPr>
            <a:r>
              <a:rPr lang="en-US" dirty="0">
                <a:solidFill>
                  <a:srgbClr val="FF0000"/>
                </a:solidFill>
              </a:rPr>
              <a:t>CAN connects to </a:t>
            </a:r>
            <a:r>
              <a:rPr lang="en-US" dirty="0" err="1">
                <a:solidFill>
                  <a:srgbClr val="FF0000"/>
                </a:solidFill>
              </a:rPr>
              <a:t>Yunasko</a:t>
            </a:r>
            <a:r>
              <a:rPr lang="en-US" dirty="0">
                <a:solidFill>
                  <a:srgbClr val="FF0000"/>
                </a:solidFill>
              </a:rPr>
              <a:t> capacitors</a:t>
            </a:r>
          </a:p>
          <a:p>
            <a:pPr marL="628642" lvl="1" indent="-285750">
              <a:buFontTx/>
              <a:buChar char="-"/>
            </a:pPr>
            <a:r>
              <a:rPr lang="en-US" dirty="0">
                <a:solidFill>
                  <a:srgbClr val="FF0000"/>
                </a:solidFill>
              </a:rPr>
              <a:t>USB connects to computer with GUI</a:t>
            </a:r>
          </a:p>
          <a:p>
            <a:pPr marL="628642" lvl="1" indent="-285750">
              <a:buFontTx/>
              <a:buChar char="-"/>
            </a:pPr>
            <a:r>
              <a:rPr lang="en-US" dirty="0">
                <a:solidFill>
                  <a:srgbClr val="FF0000"/>
                </a:solidFill>
              </a:rPr>
              <a:t>500 kHz, Little Endian, MSB, Standard ID</a:t>
            </a:r>
          </a:p>
          <a:p>
            <a:pPr marL="285750" indent="-285750">
              <a:buFontTx/>
              <a:buChar char="-"/>
            </a:pPr>
            <a:r>
              <a:rPr lang="en-US" dirty="0">
                <a:solidFill>
                  <a:srgbClr val="FF0000"/>
                </a:solidFill>
              </a:rPr>
              <a:t>Displays DC-DC Converter Info</a:t>
            </a:r>
          </a:p>
          <a:p>
            <a:pPr marL="285750" indent="-285750">
              <a:buFontTx/>
              <a:buChar char="-"/>
            </a:pPr>
            <a:r>
              <a:rPr lang="en-US" dirty="0">
                <a:solidFill>
                  <a:srgbClr val="FF0000"/>
                </a:solidFill>
              </a:rPr>
              <a:t>Displays ESD Info</a:t>
            </a:r>
          </a:p>
          <a:p>
            <a:pPr marL="285750" indent="-285750">
              <a:buFontTx/>
              <a:buChar char="-"/>
            </a:pPr>
            <a:r>
              <a:rPr lang="en-US" dirty="0">
                <a:solidFill>
                  <a:srgbClr val="FF0000"/>
                </a:solidFill>
              </a:rPr>
              <a:t>Sends Commands to DC-DC Converter</a:t>
            </a:r>
          </a:p>
          <a:p>
            <a:pPr marL="285750" indent="-285750">
              <a:buFontTx/>
              <a:buChar char="-"/>
            </a:pPr>
            <a:r>
              <a:rPr lang="en-US" dirty="0">
                <a:solidFill>
                  <a:srgbClr val="FF0000"/>
                </a:solidFill>
              </a:rPr>
              <a:t>Path to aircraft [TBD]</a:t>
            </a:r>
          </a:p>
        </p:txBody>
      </p:sp>
      <p:sp>
        <p:nvSpPr>
          <p:cNvPr id="2" name="Title 1"/>
          <p:cNvSpPr>
            <a:spLocks noGrp="1"/>
          </p:cNvSpPr>
          <p:nvPr>
            <p:ph type="title"/>
          </p:nvPr>
        </p:nvSpPr>
        <p:spPr/>
        <p:txBody>
          <a:bodyPr/>
          <a:lstStyle/>
          <a:p>
            <a:r>
              <a:rPr lang="en-US" dirty="0"/>
              <a:t>DC-DC Converter and ESD </a:t>
            </a:r>
            <a:r>
              <a:rPr lang="en-US"/>
              <a:t>GUI (RayS</a:t>
            </a:r>
            <a:r>
              <a:rPr lang="en-US" dirty="0"/>
              <a:t> to provide content)</a:t>
            </a:r>
          </a:p>
        </p:txBody>
      </p:sp>
      <p:pic>
        <p:nvPicPr>
          <p:cNvPr id="10" name="Picture 9">
            <a:extLst>
              <a:ext uri="{FF2B5EF4-FFF2-40B4-BE49-F238E27FC236}">
                <a16:creationId xmlns:a16="http://schemas.microsoft.com/office/drawing/2014/main" id="{E5873F32-A4B4-454D-A7AB-25C41AF0066F}"/>
              </a:ext>
            </a:extLst>
          </p:cNvPr>
          <p:cNvPicPr>
            <a:picLocks noChangeAspect="1"/>
          </p:cNvPicPr>
          <p:nvPr/>
        </p:nvPicPr>
        <p:blipFill>
          <a:blip r:embed="rId2"/>
          <a:stretch>
            <a:fillRect/>
          </a:stretch>
        </p:blipFill>
        <p:spPr>
          <a:xfrm>
            <a:off x="5031282" y="945047"/>
            <a:ext cx="3527502" cy="3395632"/>
          </a:xfrm>
          <a:prstGeom prst="rect">
            <a:avLst/>
          </a:prstGeom>
        </p:spPr>
      </p:pic>
    </p:spTree>
    <p:extLst>
      <p:ext uri="{BB962C8B-B14F-4D97-AF65-F5344CB8AC3E}">
        <p14:creationId xmlns:p14="http://schemas.microsoft.com/office/powerpoint/2010/main" val="321455204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Long Lead Parts</a:t>
            </a:r>
          </a:p>
        </p:txBody>
      </p:sp>
    </p:spTree>
    <p:extLst>
      <p:ext uri="{BB962C8B-B14F-4D97-AF65-F5344CB8AC3E}">
        <p14:creationId xmlns:p14="http://schemas.microsoft.com/office/powerpoint/2010/main" val="4252618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provide content)</a:t>
            </a:r>
          </a:p>
        </p:txBody>
      </p:sp>
      <p:sp>
        <p:nvSpPr>
          <p:cNvPr id="3" name="Content Placeholder 2"/>
          <p:cNvSpPr>
            <a:spLocks noGrp="1"/>
          </p:cNvSpPr>
          <p:nvPr>
            <p:ph sz="half" idx="1"/>
          </p:nvPr>
        </p:nvSpPr>
        <p:spPr/>
        <p:txBody>
          <a:bodyPr/>
          <a:lstStyle/>
          <a:p>
            <a:r>
              <a:rPr lang="en-US" dirty="0">
                <a:solidFill>
                  <a:srgbClr val="FF0000"/>
                </a:solidFill>
              </a:rPr>
              <a:t>FP note: Parts &amp; schedule</a:t>
            </a:r>
          </a:p>
          <a:p>
            <a:r>
              <a:rPr lang="en-US" dirty="0"/>
              <a:t>Heatsink (?), connectors (HBB, 20 </a:t>
            </a:r>
            <a:r>
              <a:rPr lang="en-US" dirty="0" err="1"/>
              <a:t>wks</a:t>
            </a:r>
            <a:r>
              <a:rPr lang="en-US" dirty="0"/>
              <a:t>), contactor (???) </a:t>
            </a:r>
          </a:p>
          <a:p>
            <a:endParaRPr lang="en-US" dirty="0">
              <a:solidFill>
                <a:srgbClr val="FF0000"/>
              </a:solidFill>
            </a:endParaRPr>
          </a:p>
        </p:txBody>
      </p:sp>
    </p:spTree>
    <p:extLst>
      <p:ext uri="{BB962C8B-B14F-4D97-AF65-F5344CB8AC3E}">
        <p14:creationId xmlns:p14="http://schemas.microsoft.com/office/powerpoint/2010/main" val="269129822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Bank  (FrankP to provide content)</a:t>
            </a:r>
          </a:p>
        </p:txBody>
      </p:sp>
      <p:sp>
        <p:nvSpPr>
          <p:cNvPr id="3" name="Content Placeholder 2"/>
          <p:cNvSpPr>
            <a:spLocks noGrp="1"/>
          </p:cNvSpPr>
          <p:nvPr>
            <p:ph sz="half" idx="1"/>
          </p:nvPr>
        </p:nvSpPr>
        <p:spPr/>
        <p:txBody>
          <a:bodyPr/>
          <a:lstStyle/>
          <a:p>
            <a:r>
              <a:rPr lang="en-US" dirty="0">
                <a:solidFill>
                  <a:srgbClr val="FF0000"/>
                </a:solidFill>
              </a:rPr>
              <a:t>FP note: Parts &amp; schedule</a:t>
            </a:r>
          </a:p>
          <a:p>
            <a:endParaRPr lang="en-US" dirty="0"/>
          </a:p>
        </p:txBody>
      </p:sp>
    </p:spTree>
    <p:extLst>
      <p:ext uri="{BB962C8B-B14F-4D97-AF65-F5344CB8AC3E}">
        <p14:creationId xmlns:p14="http://schemas.microsoft.com/office/powerpoint/2010/main" val="392715292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Management System (CMS) (RayS to provide content)</a:t>
            </a:r>
          </a:p>
        </p:txBody>
      </p:sp>
      <p:sp>
        <p:nvSpPr>
          <p:cNvPr id="3" name="Content Placeholder 2"/>
          <p:cNvSpPr>
            <a:spLocks noGrp="1"/>
          </p:cNvSpPr>
          <p:nvPr>
            <p:ph sz="half" idx="1"/>
          </p:nvPr>
        </p:nvSpPr>
        <p:spPr/>
        <p:txBody>
          <a:bodyPr/>
          <a:lstStyle/>
          <a:p>
            <a:r>
              <a:rPr lang="en-US" dirty="0">
                <a:solidFill>
                  <a:srgbClr val="FF0000"/>
                </a:solidFill>
              </a:rPr>
              <a:t>FP note: This is a large section</a:t>
            </a:r>
          </a:p>
          <a:p>
            <a:endParaRPr lang="en-US" dirty="0"/>
          </a:p>
        </p:txBody>
      </p:sp>
    </p:spTree>
    <p:extLst>
      <p:ext uri="{BB962C8B-B14F-4D97-AF65-F5344CB8AC3E}">
        <p14:creationId xmlns:p14="http://schemas.microsoft.com/office/powerpoint/2010/main" val="414274557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Risk Overview</a:t>
            </a:r>
          </a:p>
        </p:txBody>
      </p:sp>
    </p:spTree>
    <p:extLst>
      <p:ext uri="{BB962C8B-B14F-4D97-AF65-F5344CB8AC3E}">
        <p14:creationId xmlns:p14="http://schemas.microsoft.com/office/powerpoint/2010/main" val="3513677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1"/>
          </p:nvPr>
        </p:nvGraphicFramePr>
        <p:xfrm>
          <a:off x="6364800" y="19236"/>
          <a:ext cx="2026800" cy="647700"/>
        </p:xfrm>
        <a:graphic>
          <a:graphicData uri="http://schemas.openxmlformats.org/drawingml/2006/table">
            <a:tbl>
              <a:tblPr/>
              <a:tblGrid>
                <a:gridCol w="1013400">
                  <a:extLst>
                    <a:ext uri="{9D8B030D-6E8A-4147-A177-3AD203B41FA5}">
                      <a16:colId xmlns:a16="http://schemas.microsoft.com/office/drawing/2014/main" val="3317181237"/>
                    </a:ext>
                  </a:extLst>
                </a:gridCol>
                <a:gridCol w="1013400">
                  <a:extLst>
                    <a:ext uri="{9D8B030D-6E8A-4147-A177-3AD203B41FA5}">
                      <a16:colId xmlns:a16="http://schemas.microsoft.com/office/drawing/2014/main" val="4216788014"/>
                    </a:ext>
                  </a:extLst>
                </a:gridCol>
              </a:tblGrid>
              <a:tr h="150867">
                <a:tc gridSpan="2">
                  <a:txBody>
                    <a:bodyPr/>
                    <a:lstStyle/>
                    <a:p>
                      <a:pPr algn="ctr" fontAlgn="b"/>
                      <a:r>
                        <a:rPr lang="en-US" sz="1000" b="0" i="0" u="sng" strike="noStrike" dirty="0">
                          <a:solidFill>
                            <a:srgbClr val="000000"/>
                          </a:solidFill>
                          <a:effectLst/>
                          <a:latin typeface="Calibri" panose="020F0502020204030204" pitchFamily="34" charset="0"/>
                        </a:rPr>
                        <a:t>Legend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extLst>
                  <a:ext uri="{0D108BD9-81ED-4DB2-BD59-A6C34878D82A}">
                    <a16:rowId xmlns:a16="http://schemas.microsoft.com/office/drawing/2014/main" val="4105781242"/>
                  </a:ext>
                </a:extLst>
              </a:tr>
              <a:tr h="150867">
                <a:tc rowSpan="3">
                  <a:txBody>
                    <a:bodyPr/>
                    <a:lstStyle/>
                    <a:p>
                      <a:pPr algn="ctr" fontAlgn="ctr"/>
                      <a:r>
                        <a:rPr lang="en-US" sz="1000" b="0" i="0" u="none" strike="noStrike" dirty="0">
                          <a:solidFill>
                            <a:srgbClr val="000000"/>
                          </a:solidFill>
                          <a:effectLst/>
                          <a:latin typeface="Calibri" panose="020F0502020204030204" pitchFamily="34" charset="0"/>
                        </a:rPr>
                        <a:t>Risk 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rgbClr val="000000"/>
                          </a:solidFill>
                          <a:effectLst/>
                          <a:latin typeface="Calibri" panose="020F0502020204030204" pitchFamily="34" charset="0"/>
                        </a:rPr>
                        <a:t>1 - 29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055771448"/>
                  </a:ext>
                </a:extLst>
              </a:tr>
              <a:tr h="150867">
                <a:tc vMerge="1">
                  <a:txBody>
                    <a:bodyPr/>
                    <a:lstStyle/>
                    <a:p>
                      <a:endParaRPr lang="en-US"/>
                    </a:p>
                  </a:txBody>
                  <a:tcPr/>
                </a:tc>
                <a:tc>
                  <a:txBody>
                    <a:bodyPr/>
                    <a:lstStyle/>
                    <a:p>
                      <a:pPr algn="ctr" fontAlgn="ctr"/>
                      <a:r>
                        <a:rPr lang="en-US" sz="1000" b="0" i="0" u="none" strike="noStrike" dirty="0">
                          <a:solidFill>
                            <a:srgbClr val="000000"/>
                          </a:solidFill>
                          <a:effectLst/>
                          <a:latin typeface="Calibri" panose="020F0502020204030204" pitchFamily="34" charset="0"/>
                        </a:rPr>
                        <a:t>30 - 69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97912565"/>
                  </a:ext>
                </a:extLst>
              </a:tr>
              <a:tr h="150867">
                <a:tc vMerge="1">
                  <a:txBody>
                    <a:bodyPr/>
                    <a:lstStyle/>
                    <a:p>
                      <a:endParaRPr lang="en-US"/>
                    </a:p>
                  </a:txBody>
                  <a:tcPr/>
                </a:tc>
                <a:tc>
                  <a:txBody>
                    <a:bodyPr/>
                    <a:lstStyle/>
                    <a:p>
                      <a:pPr algn="ctr" fontAlgn="ctr"/>
                      <a:r>
                        <a:rPr lang="en-US" sz="1000" b="0" i="0" u="none" strike="noStrike" dirty="0">
                          <a:solidFill>
                            <a:srgbClr val="000000"/>
                          </a:solidFill>
                          <a:effectLst/>
                          <a:latin typeface="Calibri" panose="020F0502020204030204" pitchFamily="34" charset="0"/>
                        </a:rPr>
                        <a:t>70 - 100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4181242619"/>
                  </a:ext>
                </a:extLst>
              </a:tr>
            </a:tbl>
          </a:graphicData>
        </a:graphic>
      </p:graphicFrame>
      <p:graphicFrame>
        <p:nvGraphicFramePr>
          <p:cNvPr id="2" name="Content Placeholder 1"/>
          <p:cNvGraphicFramePr>
            <a:graphicFrameLocks noGrp="1"/>
          </p:cNvGraphicFramePr>
          <p:nvPr>
            <p:ph sz="half" idx="10"/>
            <p:extLst>
              <p:ext uri="{D42A27DB-BD31-4B8C-83A1-F6EECF244321}">
                <p14:modId xmlns:p14="http://schemas.microsoft.com/office/powerpoint/2010/main" val="765570712"/>
              </p:ext>
            </p:extLst>
          </p:nvPr>
        </p:nvGraphicFramePr>
        <p:xfrm>
          <a:off x="158399" y="1151999"/>
          <a:ext cx="8506391" cy="1835910"/>
        </p:xfrm>
        <a:graphic>
          <a:graphicData uri="http://schemas.openxmlformats.org/drawingml/2006/table">
            <a:tbl>
              <a:tblPr/>
              <a:tblGrid>
                <a:gridCol w="297763">
                  <a:extLst>
                    <a:ext uri="{9D8B030D-6E8A-4147-A177-3AD203B41FA5}">
                      <a16:colId xmlns:a16="http://schemas.microsoft.com/office/drawing/2014/main" val="2387976957"/>
                    </a:ext>
                  </a:extLst>
                </a:gridCol>
                <a:gridCol w="1725438">
                  <a:extLst>
                    <a:ext uri="{9D8B030D-6E8A-4147-A177-3AD203B41FA5}">
                      <a16:colId xmlns:a16="http://schemas.microsoft.com/office/drawing/2014/main" val="583507737"/>
                    </a:ext>
                  </a:extLst>
                </a:gridCol>
                <a:gridCol w="1627200">
                  <a:extLst>
                    <a:ext uri="{9D8B030D-6E8A-4147-A177-3AD203B41FA5}">
                      <a16:colId xmlns:a16="http://schemas.microsoft.com/office/drawing/2014/main" val="3894931551"/>
                    </a:ext>
                  </a:extLst>
                </a:gridCol>
                <a:gridCol w="432000">
                  <a:extLst>
                    <a:ext uri="{9D8B030D-6E8A-4147-A177-3AD203B41FA5}">
                      <a16:colId xmlns:a16="http://schemas.microsoft.com/office/drawing/2014/main" val="2677679177"/>
                    </a:ext>
                  </a:extLst>
                </a:gridCol>
                <a:gridCol w="345600">
                  <a:extLst>
                    <a:ext uri="{9D8B030D-6E8A-4147-A177-3AD203B41FA5}">
                      <a16:colId xmlns:a16="http://schemas.microsoft.com/office/drawing/2014/main" val="1282783250"/>
                    </a:ext>
                  </a:extLst>
                </a:gridCol>
                <a:gridCol w="468000">
                  <a:extLst>
                    <a:ext uri="{9D8B030D-6E8A-4147-A177-3AD203B41FA5}">
                      <a16:colId xmlns:a16="http://schemas.microsoft.com/office/drawing/2014/main" val="1965509761"/>
                    </a:ext>
                  </a:extLst>
                </a:gridCol>
                <a:gridCol w="1857600">
                  <a:extLst>
                    <a:ext uri="{9D8B030D-6E8A-4147-A177-3AD203B41FA5}">
                      <a16:colId xmlns:a16="http://schemas.microsoft.com/office/drawing/2014/main" val="3811541460"/>
                    </a:ext>
                  </a:extLst>
                </a:gridCol>
                <a:gridCol w="741600">
                  <a:extLst>
                    <a:ext uri="{9D8B030D-6E8A-4147-A177-3AD203B41FA5}">
                      <a16:colId xmlns:a16="http://schemas.microsoft.com/office/drawing/2014/main" val="591452033"/>
                    </a:ext>
                  </a:extLst>
                </a:gridCol>
                <a:gridCol w="374400">
                  <a:extLst>
                    <a:ext uri="{9D8B030D-6E8A-4147-A177-3AD203B41FA5}">
                      <a16:colId xmlns:a16="http://schemas.microsoft.com/office/drawing/2014/main" val="3888669494"/>
                    </a:ext>
                  </a:extLst>
                </a:gridCol>
                <a:gridCol w="636790">
                  <a:extLst>
                    <a:ext uri="{9D8B030D-6E8A-4147-A177-3AD203B41FA5}">
                      <a16:colId xmlns:a16="http://schemas.microsoft.com/office/drawing/2014/main" val="1109764842"/>
                    </a:ext>
                  </a:extLst>
                </a:gridCol>
              </a:tblGrid>
              <a:tr h="283190">
                <a:tc>
                  <a:txBody>
                    <a:bodyPr/>
                    <a:lstStyle/>
                    <a:p>
                      <a:pPr algn="ctr" fontAlgn="b"/>
                      <a:r>
                        <a:rPr lang="en-US" sz="1000" b="1" i="0" u="none" strike="noStrike" dirty="0">
                          <a:solidFill>
                            <a:srgbClr val="000000"/>
                          </a:solidFill>
                          <a:effectLst/>
                          <a:latin typeface="Calibri" panose="020F0502020204030204" pitchFamily="34" charset="0"/>
                        </a:rPr>
                        <a:t>ID</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Risk Description</a:t>
                      </a:r>
                    </a:p>
                  </a:txBody>
                  <a:tcPr marL="21328"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Impact</a:t>
                      </a:r>
                    </a:p>
                  </a:txBody>
                  <a:tcPr marL="21328"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Occ.</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Sev.</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Risk Score</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Corrective Action</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Owner</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Status</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b"/>
                      <a:r>
                        <a:rPr lang="en-US" sz="1000" b="1" i="0" u="none" strike="noStrike" dirty="0">
                          <a:solidFill>
                            <a:srgbClr val="000000"/>
                          </a:solidFill>
                          <a:effectLst/>
                          <a:latin typeface="Calibri" panose="020F0502020204030204" pitchFamily="34" charset="0"/>
                        </a:rPr>
                        <a:t>Target Close Date</a:t>
                      </a:r>
                    </a:p>
                  </a:txBody>
                  <a:tcPr marL="2370" marR="2370" marT="23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943819829"/>
                  </a:ext>
                </a:extLst>
              </a:tr>
              <a:tr h="650981">
                <a:tc>
                  <a:txBody>
                    <a:bodyPr/>
                    <a:lstStyle/>
                    <a:p>
                      <a:pPr algn="ctr" fontAlgn="ctr"/>
                      <a:r>
                        <a:rPr lang="en-US" sz="1000" b="0" i="0" u="none" strike="noStrike" dirty="0">
                          <a:solidFill>
                            <a:srgbClr val="000000"/>
                          </a:solidFill>
                          <a:effectLst/>
                          <a:latin typeface="Calibri" panose="020F0502020204030204" pitchFamily="34" charset="0"/>
                        </a:rPr>
                        <a:t>1</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Unresolved clarifications on specifications and requirements</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Scope creep due to work scope not covered in SOW</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49</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1000" b="0" i="0" u="none" strike="noStrike" dirty="0">
                          <a:solidFill>
                            <a:srgbClr val="000000"/>
                          </a:solidFill>
                          <a:effectLst/>
                          <a:latin typeface="Calibri" panose="020F0502020204030204" pitchFamily="34" charset="0"/>
                        </a:rPr>
                        <a:t>2.1 Review exceptions and assumptions during Kickoff</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2.2 Schedule additional requirements review sessions post completion of internal EPT sessions</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2.1 Frank P</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2.2 Frank S.</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Open</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2.1 8/15</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2.2 8/22</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385140"/>
                  </a:ext>
                </a:extLst>
              </a:tr>
              <a:tr h="429220">
                <a:tc>
                  <a:txBody>
                    <a:bodyPr/>
                    <a:lstStyle/>
                    <a:p>
                      <a:pPr algn="ctr" fontAlgn="ctr"/>
                      <a:r>
                        <a:rPr lang="en-US" sz="1000" b="0" i="0" u="none" strike="noStrike" dirty="0">
                          <a:solidFill>
                            <a:srgbClr val="000000"/>
                          </a:solidFill>
                          <a:effectLst/>
                          <a:latin typeface="Calibri" panose="020F0502020204030204" pitchFamily="34" charset="0"/>
                        </a:rPr>
                        <a:t>2</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Delay in receiving full battery specifications and requirements from Lockheed (will be released at time of LM RFP for F-35 Battery)</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Potential for rework depending on extent of differences between current requirements and new release (e.g..</a:t>
                      </a:r>
                      <a:r>
                        <a:rPr lang="en-US" sz="1000" b="0" i="0" u="none" strike="noStrike" baseline="0" dirty="0">
                          <a:solidFill>
                            <a:srgbClr val="000000"/>
                          </a:solidFill>
                          <a:effectLst/>
                          <a:latin typeface="Calibri" panose="020F0502020204030204" pitchFamily="34" charset="0"/>
                        </a:rPr>
                        <a:t> Software requirements)</a:t>
                      </a:r>
                      <a:endParaRPr lang="en-US" sz="1000" b="0" i="0" u="none" strike="noStrike" dirty="0">
                        <a:solidFill>
                          <a:srgbClr val="000000"/>
                        </a:solidFill>
                        <a:effectLst/>
                        <a:latin typeface="Calibri" panose="020F0502020204030204" pitchFamily="34" charset="0"/>
                      </a:endParaRP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9</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4</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36</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US" sz="1000" b="0" i="0" u="none" strike="noStrike" dirty="0">
                          <a:solidFill>
                            <a:srgbClr val="000000"/>
                          </a:solidFill>
                          <a:effectLst/>
                          <a:latin typeface="Calibri" panose="020F0502020204030204" pitchFamily="34" charset="0"/>
                        </a:rPr>
                        <a:t>3.1  Build battery software to DO-178 DAL A standard</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3.2  Use Integrated Project Team (LM/CRANE/EPT/AFRL) to review progress and provide feedback</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3.1 Frank P.</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3.2 IPT</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Open</a:t>
                      </a:r>
                    </a:p>
                  </a:txBody>
                  <a:tcPr marL="21328"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3.1 11/30</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3.2 RFP Release</a:t>
                      </a:r>
                    </a:p>
                  </a:txBody>
                  <a:tcPr marL="2370" marR="2370" marT="23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6087065"/>
                  </a:ext>
                </a:extLst>
              </a:tr>
            </a:tbl>
          </a:graphicData>
        </a:graphic>
      </p:graphicFrame>
      <p:sp>
        <p:nvSpPr>
          <p:cNvPr id="4" name="Title 3"/>
          <p:cNvSpPr>
            <a:spLocks noGrp="1"/>
          </p:cNvSpPr>
          <p:nvPr>
            <p:ph type="title"/>
          </p:nvPr>
        </p:nvSpPr>
        <p:spPr/>
        <p:txBody>
          <a:bodyPr/>
          <a:lstStyle/>
          <a:p>
            <a:r>
              <a:rPr lang="en-US" dirty="0"/>
              <a:t>Program Risk (FrankP to add content)</a:t>
            </a:r>
          </a:p>
        </p:txBody>
      </p:sp>
    </p:spTree>
    <p:extLst>
      <p:ext uri="{BB962C8B-B14F-4D97-AF65-F5344CB8AC3E}">
        <p14:creationId xmlns:p14="http://schemas.microsoft.com/office/powerpoint/2010/main" val="59598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sz="half" idx="1"/>
          </p:nvPr>
        </p:nvGraphicFramePr>
        <p:xfrm>
          <a:off x="0" y="1790697"/>
          <a:ext cx="4572000" cy="1905006"/>
        </p:xfrm>
        <a:graphic>
          <a:graphicData uri="http://schemas.openxmlformats.org/drawingml/2006/table">
            <a:tbl>
              <a:tblPr/>
              <a:tblGrid>
                <a:gridCol w="381000">
                  <a:extLst>
                    <a:ext uri="{9D8B030D-6E8A-4147-A177-3AD203B41FA5}">
                      <a16:colId xmlns:a16="http://schemas.microsoft.com/office/drawing/2014/main" val="1379130680"/>
                    </a:ext>
                  </a:extLst>
                </a:gridCol>
                <a:gridCol w="381000">
                  <a:extLst>
                    <a:ext uri="{9D8B030D-6E8A-4147-A177-3AD203B41FA5}">
                      <a16:colId xmlns:a16="http://schemas.microsoft.com/office/drawing/2014/main" val="2563394453"/>
                    </a:ext>
                  </a:extLst>
                </a:gridCol>
                <a:gridCol w="381000">
                  <a:extLst>
                    <a:ext uri="{9D8B030D-6E8A-4147-A177-3AD203B41FA5}">
                      <a16:colId xmlns:a16="http://schemas.microsoft.com/office/drawing/2014/main" val="1956698849"/>
                    </a:ext>
                  </a:extLst>
                </a:gridCol>
                <a:gridCol w="381000">
                  <a:extLst>
                    <a:ext uri="{9D8B030D-6E8A-4147-A177-3AD203B41FA5}">
                      <a16:colId xmlns:a16="http://schemas.microsoft.com/office/drawing/2014/main" val="1972988173"/>
                    </a:ext>
                  </a:extLst>
                </a:gridCol>
                <a:gridCol w="381000">
                  <a:extLst>
                    <a:ext uri="{9D8B030D-6E8A-4147-A177-3AD203B41FA5}">
                      <a16:colId xmlns:a16="http://schemas.microsoft.com/office/drawing/2014/main" val="308978164"/>
                    </a:ext>
                  </a:extLst>
                </a:gridCol>
                <a:gridCol w="381000">
                  <a:extLst>
                    <a:ext uri="{9D8B030D-6E8A-4147-A177-3AD203B41FA5}">
                      <a16:colId xmlns:a16="http://schemas.microsoft.com/office/drawing/2014/main" val="2514665708"/>
                    </a:ext>
                  </a:extLst>
                </a:gridCol>
                <a:gridCol w="381000">
                  <a:extLst>
                    <a:ext uri="{9D8B030D-6E8A-4147-A177-3AD203B41FA5}">
                      <a16:colId xmlns:a16="http://schemas.microsoft.com/office/drawing/2014/main" val="414994926"/>
                    </a:ext>
                  </a:extLst>
                </a:gridCol>
                <a:gridCol w="381000">
                  <a:extLst>
                    <a:ext uri="{9D8B030D-6E8A-4147-A177-3AD203B41FA5}">
                      <a16:colId xmlns:a16="http://schemas.microsoft.com/office/drawing/2014/main" val="2574008652"/>
                    </a:ext>
                  </a:extLst>
                </a:gridCol>
                <a:gridCol w="381000">
                  <a:extLst>
                    <a:ext uri="{9D8B030D-6E8A-4147-A177-3AD203B41FA5}">
                      <a16:colId xmlns:a16="http://schemas.microsoft.com/office/drawing/2014/main" val="1751773305"/>
                    </a:ext>
                  </a:extLst>
                </a:gridCol>
                <a:gridCol w="381000">
                  <a:extLst>
                    <a:ext uri="{9D8B030D-6E8A-4147-A177-3AD203B41FA5}">
                      <a16:colId xmlns:a16="http://schemas.microsoft.com/office/drawing/2014/main" val="844920073"/>
                    </a:ext>
                  </a:extLst>
                </a:gridCol>
                <a:gridCol w="381000">
                  <a:extLst>
                    <a:ext uri="{9D8B030D-6E8A-4147-A177-3AD203B41FA5}">
                      <a16:colId xmlns:a16="http://schemas.microsoft.com/office/drawing/2014/main" val="2153442375"/>
                    </a:ext>
                  </a:extLst>
                </a:gridCol>
                <a:gridCol w="381000">
                  <a:extLst>
                    <a:ext uri="{9D8B030D-6E8A-4147-A177-3AD203B41FA5}">
                      <a16:colId xmlns:a16="http://schemas.microsoft.com/office/drawing/2014/main" val="3340406168"/>
                    </a:ext>
                  </a:extLst>
                </a:gridCol>
              </a:tblGrid>
              <a:tr h="119063">
                <a:tc rowSpan="11">
                  <a:txBody>
                    <a:bodyPr/>
                    <a:lstStyle/>
                    <a:p>
                      <a:pPr algn="ctr" fontAlgn="ctr"/>
                      <a:r>
                        <a:rPr lang="en-US" sz="700" b="0" i="0" u="none" strike="noStrike" dirty="0">
                          <a:solidFill>
                            <a:srgbClr val="000000"/>
                          </a:solidFill>
                          <a:effectLst/>
                          <a:latin typeface="Calibri" panose="020F0502020204030204" pitchFamily="34" charset="0"/>
                        </a:rPr>
                        <a:t>Occurrence</a:t>
                      </a:r>
                    </a:p>
                  </a:txBody>
                  <a:tcPr marL="5953" marR="5953" marT="5953"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10</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70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80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90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100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629637392"/>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9</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9</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27</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63</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72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81</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90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944381690"/>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8</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72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Calibri" panose="020F0502020204030204" pitchFamily="34" charset="0"/>
                        </a:rPr>
                        <a:t>80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395732701"/>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7</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7</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21</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49</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63</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70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061897017"/>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6</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36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60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476740692"/>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5</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35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50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366090883"/>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4</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36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000000"/>
                          </a:solidFill>
                          <a:effectLst/>
                          <a:latin typeface="Calibri" panose="020F0502020204030204" pitchFamily="34" charset="0"/>
                        </a:rPr>
                        <a:t>40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455250158"/>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3</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3</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9</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21</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27</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694230526"/>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2</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36787006"/>
                  </a:ext>
                </a:extLst>
              </a:tr>
              <a:tr h="119063">
                <a:tc vMerge="1">
                  <a:txBody>
                    <a:bodyPr/>
                    <a:lstStyle/>
                    <a:p>
                      <a:endParaRPr lang="en-US"/>
                    </a:p>
                  </a:txBody>
                  <a:tcPr/>
                </a:tc>
                <a:tc>
                  <a:txBody>
                    <a:bodyPr/>
                    <a:lstStyle/>
                    <a:p>
                      <a:pPr algn="ctr" fontAlgn="ctr"/>
                      <a:r>
                        <a:rPr lang="en-US" sz="700" b="0" i="0" u="none" strike="noStrike" dirty="0">
                          <a:solidFill>
                            <a:srgbClr val="000000"/>
                          </a:solidFill>
                          <a:effectLst/>
                          <a:latin typeface="Calibri" panose="020F0502020204030204" pitchFamily="34" charset="0"/>
                        </a:rPr>
                        <a:t>1</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2</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3</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4</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5</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6</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7</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8</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9</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700" b="0" i="0" u="none" strike="noStrike" dirty="0">
                          <a:solidFill>
                            <a:srgbClr val="000000"/>
                          </a:solidFill>
                          <a:effectLst/>
                          <a:latin typeface="Calibri" panose="020F0502020204030204" pitchFamily="34" charset="0"/>
                        </a:rPr>
                        <a:t>10</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281244052"/>
                  </a:ext>
                </a:extLst>
              </a:tr>
              <a:tr h="357188">
                <a:tc vMerge="1">
                  <a:txBody>
                    <a:bodyPr/>
                    <a:lstStyle/>
                    <a:p>
                      <a:endParaRPr lang="en-US"/>
                    </a:p>
                  </a:txBody>
                  <a:tcPr/>
                </a:tc>
                <a:tc>
                  <a:txBody>
                    <a:bodyPr/>
                    <a:lstStyle/>
                    <a:p>
                      <a:pPr algn="l" fontAlgn="b"/>
                      <a:r>
                        <a:rPr lang="en-US" sz="700" b="0" i="0" u="none" strike="noStrike" dirty="0">
                          <a:solidFill>
                            <a:srgbClr val="000000"/>
                          </a:solidFill>
                          <a:effectLst/>
                          <a:latin typeface="Calibri" panose="020F0502020204030204" pitchFamily="34" charset="0"/>
                        </a:rPr>
                        <a:t> </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1</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2</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3</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4</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5</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6</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7</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8</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9</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Calibri" panose="020F0502020204030204" pitchFamily="34" charset="0"/>
                        </a:rPr>
                        <a:t>10</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2229472"/>
                  </a:ext>
                </a:extLst>
              </a:tr>
              <a:tr h="357188">
                <a:tc gridSpan="2">
                  <a:txBody>
                    <a:bodyPr/>
                    <a:lstStyle/>
                    <a:p>
                      <a:pPr algn="ctr" fontAlgn="b"/>
                      <a:r>
                        <a:rPr lang="en-US" sz="700" b="0" i="0" u="none" strike="noStrike" dirty="0">
                          <a:solidFill>
                            <a:srgbClr val="000000"/>
                          </a:solidFill>
                          <a:effectLst/>
                          <a:latin typeface="Calibri" panose="020F0502020204030204" pitchFamily="34" charset="0"/>
                        </a:rPr>
                        <a:t> </a:t>
                      </a:r>
                    </a:p>
                  </a:txBody>
                  <a:tcPr marL="5953" marR="5953" marT="59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10">
                  <a:txBody>
                    <a:bodyPr/>
                    <a:lstStyle/>
                    <a:p>
                      <a:pPr algn="ctr" fontAlgn="ctr"/>
                      <a:r>
                        <a:rPr lang="en-US" sz="700" b="0" i="0" u="none" strike="noStrike" dirty="0">
                          <a:solidFill>
                            <a:srgbClr val="000000"/>
                          </a:solidFill>
                          <a:effectLst/>
                          <a:latin typeface="Calibri" panose="020F0502020204030204" pitchFamily="34" charset="0"/>
                        </a:rPr>
                        <a:t>Severity</a:t>
                      </a:r>
                    </a:p>
                  </a:txBody>
                  <a:tcPr marL="5953" marR="5953" marT="595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22282194"/>
                  </a:ext>
                </a:extLst>
              </a:tr>
            </a:tbl>
          </a:graphicData>
        </a:graphic>
      </p:graphicFrame>
      <p:graphicFrame>
        <p:nvGraphicFramePr>
          <p:cNvPr id="17" name="Content Placeholder 16"/>
          <p:cNvGraphicFramePr>
            <a:graphicFrameLocks noGrp="1"/>
          </p:cNvGraphicFramePr>
          <p:nvPr>
            <p:ph sz="half" idx="10"/>
          </p:nvPr>
        </p:nvGraphicFramePr>
        <p:xfrm>
          <a:off x="4773748" y="914402"/>
          <a:ext cx="4168503" cy="3657595"/>
        </p:xfrm>
        <a:graphic>
          <a:graphicData uri="http://schemas.openxmlformats.org/drawingml/2006/table">
            <a:tbl>
              <a:tblPr/>
              <a:tblGrid>
                <a:gridCol w="3611542">
                  <a:extLst>
                    <a:ext uri="{9D8B030D-6E8A-4147-A177-3AD203B41FA5}">
                      <a16:colId xmlns:a16="http://schemas.microsoft.com/office/drawing/2014/main" val="2303000410"/>
                    </a:ext>
                  </a:extLst>
                </a:gridCol>
                <a:gridCol w="556961">
                  <a:extLst>
                    <a:ext uri="{9D8B030D-6E8A-4147-A177-3AD203B41FA5}">
                      <a16:colId xmlns:a16="http://schemas.microsoft.com/office/drawing/2014/main" val="110687507"/>
                    </a:ext>
                  </a:extLst>
                </a:gridCol>
              </a:tblGrid>
              <a:tr h="174171">
                <a:tc gridSpan="2">
                  <a:txBody>
                    <a:bodyPr/>
                    <a:lstStyle/>
                    <a:p>
                      <a:pPr algn="ctr" fontAlgn="ctr"/>
                      <a:r>
                        <a:rPr lang="en-US" sz="1000" b="1" i="0" u="none" strike="noStrike" dirty="0">
                          <a:solidFill>
                            <a:srgbClr val="000000"/>
                          </a:solidFill>
                          <a:effectLst/>
                          <a:latin typeface="Calibri" panose="020F0502020204030204" pitchFamily="34" charset="0"/>
                        </a:rPr>
                        <a:t>Risk Rate Schedule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817676359"/>
                  </a:ext>
                </a:extLst>
              </a:tr>
              <a:tr h="174171">
                <a:tc>
                  <a:txBody>
                    <a:bodyPr/>
                    <a:lstStyle/>
                    <a:p>
                      <a:pPr algn="l" fontAlgn="ctr"/>
                      <a:r>
                        <a:rPr lang="en-US" sz="1000" b="1" i="0" u="none" strike="noStrike" dirty="0">
                          <a:solidFill>
                            <a:srgbClr val="000000"/>
                          </a:solidFill>
                          <a:effectLst/>
                          <a:latin typeface="Calibri" panose="020F0502020204030204" pitchFamily="34" charset="0"/>
                        </a:rPr>
                        <a:t>Occurrence Ranking Criteria</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r>
                        <a:rPr lang="en-US" sz="1000" b="1" i="0" u="none" strike="noStrike" dirty="0">
                          <a:solidFill>
                            <a:srgbClr val="000000"/>
                          </a:solidFill>
                          <a:effectLst/>
                          <a:latin typeface="Calibri" panose="020F0502020204030204" pitchFamily="34" charset="0"/>
                        </a:rPr>
                        <a:t>Ranking</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387112844"/>
                  </a:ext>
                </a:extLst>
              </a:tr>
              <a:tr h="174171">
                <a:tc>
                  <a:txBody>
                    <a:bodyPr/>
                    <a:lstStyle/>
                    <a:p>
                      <a:pPr algn="l" fontAlgn="ctr"/>
                      <a:r>
                        <a:rPr lang="en-US" sz="1000" b="0" i="0" u="none" strike="noStrike" dirty="0">
                          <a:solidFill>
                            <a:srgbClr val="000000"/>
                          </a:solidFill>
                          <a:effectLst/>
                          <a:latin typeface="Calibri" panose="020F0502020204030204" pitchFamily="34" charset="0"/>
                        </a:rPr>
                        <a:t>Nearly impossible, path does not exist for issue to occur</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1</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087674"/>
                  </a:ext>
                </a:extLst>
              </a:tr>
              <a:tr h="174171">
                <a:tc>
                  <a:txBody>
                    <a:bodyPr/>
                    <a:lstStyle/>
                    <a:p>
                      <a:pPr algn="l" fontAlgn="ctr"/>
                      <a:r>
                        <a:rPr lang="en-US" sz="1000" b="0" i="0" u="none" strike="noStrike" dirty="0">
                          <a:solidFill>
                            <a:srgbClr val="000000"/>
                          </a:solidFill>
                          <a:effectLst/>
                          <a:latin typeface="Calibri" panose="020F0502020204030204" pitchFamily="34" charset="0"/>
                        </a:rPr>
                        <a:t>Very low probability of occurrence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2 - 3</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4781060"/>
                  </a:ext>
                </a:extLst>
              </a:tr>
              <a:tr h="174171">
                <a:tc>
                  <a:txBody>
                    <a:bodyPr/>
                    <a:lstStyle/>
                    <a:p>
                      <a:pPr algn="l" fontAlgn="ctr"/>
                      <a:r>
                        <a:rPr lang="en-US" sz="1000" b="0" i="0" u="none" strike="noStrike" dirty="0">
                          <a:solidFill>
                            <a:srgbClr val="000000"/>
                          </a:solidFill>
                          <a:effectLst/>
                          <a:latin typeface="Calibri" panose="020F0502020204030204" pitchFamily="34" charset="0"/>
                        </a:rPr>
                        <a:t>Moderate probability of occurrence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4 - 6</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012361"/>
                  </a:ext>
                </a:extLst>
              </a:tr>
              <a:tr h="174171">
                <a:tc>
                  <a:txBody>
                    <a:bodyPr/>
                    <a:lstStyle/>
                    <a:p>
                      <a:pPr algn="l" fontAlgn="ctr"/>
                      <a:r>
                        <a:rPr lang="en-US" sz="1000" b="0" i="0" u="none" strike="noStrike" dirty="0">
                          <a:solidFill>
                            <a:srgbClr val="000000"/>
                          </a:solidFill>
                          <a:effectLst/>
                          <a:latin typeface="Calibri" panose="020F0502020204030204" pitchFamily="34" charset="0"/>
                        </a:rPr>
                        <a:t>High probability of occurrence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7 - 8</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3967671"/>
                  </a:ext>
                </a:extLst>
              </a:tr>
              <a:tr h="174171">
                <a:tc>
                  <a:txBody>
                    <a:bodyPr/>
                    <a:lstStyle/>
                    <a:p>
                      <a:pPr algn="l" fontAlgn="ctr"/>
                      <a:r>
                        <a:rPr lang="en-US" sz="1000" b="0" i="0" u="none" strike="noStrike" dirty="0">
                          <a:solidFill>
                            <a:srgbClr val="000000"/>
                          </a:solidFill>
                          <a:effectLst/>
                          <a:latin typeface="Calibri" panose="020F0502020204030204" pitchFamily="34" charset="0"/>
                        </a:rPr>
                        <a:t>Very high probability of occurrence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9 - 10</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562948"/>
                  </a:ext>
                </a:extLst>
              </a:tr>
              <a:tr h="174171">
                <a:tc gridSpan="2">
                  <a:txBody>
                    <a:bodyPr/>
                    <a:lstStyle/>
                    <a:p>
                      <a:pPr algn="ctr" fontAlgn="ctr"/>
                      <a:r>
                        <a:rPr lang="en-US" sz="1000" b="0" i="0" u="none" strike="noStrike" dirty="0">
                          <a:solidFill>
                            <a:srgbClr val="000000"/>
                          </a:solidFill>
                          <a:effectLst/>
                          <a:latin typeface="Calibri" panose="020F0502020204030204" pitchFamily="34" charset="0"/>
                        </a:rPr>
                        <a:t> </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753018720"/>
                  </a:ext>
                </a:extLst>
              </a:tr>
              <a:tr h="174171">
                <a:tc>
                  <a:txBody>
                    <a:bodyPr/>
                    <a:lstStyle/>
                    <a:p>
                      <a:pPr algn="l" fontAlgn="ctr"/>
                      <a:r>
                        <a:rPr lang="en-US" sz="1000" b="1" i="0" u="none" strike="noStrike" dirty="0">
                          <a:solidFill>
                            <a:srgbClr val="000000"/>
                          </a:solidFill>
                          <a:effectLst/>
                          <a:latin typeface="Calibri" panose="020F0502020204030204" pitchFamily="34" charset="0"/>
                        </a:rPr>
                        <a:t>Severity Ranking Criteria</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000" b="1" i="0" u="none" strike="noStrike" dirty="0">
                          <a:solidFill>
                            <a:srgbClr val="000000"/>
                          </a:solidFill>
                          <a:effectLst/>
                          <a:latin typeface="Calibri" panose="020F0502020204030204" pitchFamily="34" charset="0"/>
                        </a:rPr>
                        <a:t>Ranking</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649881883"/>
                  </a:ext>
                </a:extLst>
              </a:tr>
              <a:tr h="174171">
                <a:tc>
                  <a:txBody>
                    <a:bodyPr/>
                    <a:lstStyle/>
                    <a:p>
                      <a:pPr algn="l" fontAlgn="ctr"/>
                      <a:r>
                        <a:rPr lang="en-US" sz="1000" b="0" i="0" u="none" strike="noStrike" dirty="0">
                          <a:solidFill>
                            <a:srgbClr val="000000"/>
                          </a:solidFill>
                          <a:effectLst/>
                          <a:latin typeface="Calibri" panose="020F0502020204030204" pitchFamily="34" charset="0"/>
                        </a:rPr>
                        <a:t>No impact on project(cost or schedule)or product performance</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1</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5991618"/>
                  </a:ext>
                </a:extLst>
              </a:tr>
              <a:tr h="522514">
                <a:tc>
                  <a:txBody>
                    <a:bodyPr/>
                    <a:lstStyle/>
                    <a:p>
                      <a:pPr algn="l" fontAlgn="ctr"/>
                      <a:r>
                        <a:rPr lang="en-US" sz="1000" b="0" i="0" u="none" strike="noStrike" dirty="0">
                          <a:solidFill>
                            <a:srgbClr val="000000"/>
                          </a:solidFill>
                          <a:effectLst/>
                          <a:latin typeface="Calibri" panose="020F0502020204030204" pitchFamily="34" charset="0"/>
                        </a:rPr>
                        <a:t>Less than 2% impact on project (cost and/or schedule); Minor deviations  in product performance, but does not impede customer's expectations</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2 - 3</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6782739"/>
                  </a:ext>
                </a:extLst>
              </a:tr>
              <a:tr h="522514">
                <a:tc>
                  <a:txBody>
                    <a:bodyPr/>
                    <a:lstStyle/>
                    <a:p>
                      <a:pPr algn="l" fontAlgn="ctr"/>
                      <a:r>
                        <a:rPr lang="en-US" sz="1000" b="0" i="0" u="none" strike="noStrike" dirty="0">
                          <a:solidFill>
                            <a:srgbClr val="000000"/>
                          </a:solidFill>
                          <a:effectLst/>
                          <a:latin typeface="Calibri" panose="020F0502020204030204" pitchFamily="34" charset="0"/>
                        </a:rPr>
                        <a:t>Between 2 - 9% impact on project (cost and/or schedule); Product performance deviations will cause non-conformance - relatively minor corrective actions required.</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4 - 6</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1075804"/>
                  </a:ext>
                </a:extLst>
              </a:tr>
              <a:tr h="522514">
                <a:tc>
                  <a:txBody>
                    <a:bodyPr/>
                    <a:lstStyle/>
                    <a:p>
                      <a:pPr algn="l" fontAlgn="ctr"/>
                      <a:r>
                        <a:rPr lang="en-US" sz="1000" b="0" i="0" u="none" strike="noStrike" dirty="0">
                          <a:solidFill>
                            <a:srgbClr val="000000"/>
                          </a:solidFill>
                          <a:effectLst/>
                          <a:latin typeface="Calibri" panose="020F0502020204030204" pitchFamily="34" charset="0"/>
                        </a:rPr>
                        <a:t>Greater than 10% slip in schedule or cost; product non-conformance will result in need for major corrective action/ significant re-design required</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7 - 8</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1648671"/>
                  </a:ext>
                </a:extLst>
              </a:tr>
              <a:tr h="348343">
                <a:tc>
                  <a:txBody>
                    <a:bodyPr/>
                    <a:lstStyle/>
                    <a:p>
                      <a:pPr algn="l" fontAlgn="ctr"/>
                      <a:r>
                        <a:rPr lang="en-US" sz="1000" b="0" i="0" u="none" strike="noStrike" dirty="0">
                          <a:solidFill>
                            <a:srgbClr val="000000"/>
                          </a:solidFill>
                          <a:effectLst/>
                          <a:latin typeface="Calibri" panose="020F0502020204030204" pitchFamily="34" charset="0"/>
                        </a:rPr>
                        <a:t>Greater than 15% slip in schedule or cost; produce does not meet customer's requirements - full re-deign required</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9 - 10</a:t>
                      </a:r>
                    </a:p>
                  </a:txBody>
                  <a:tcPr marL="8709" marR="8709" marT="87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8340120"/>
                  </a:ext>
                </a:extLst>
              </a:tr>
            </a:tbl>
          </a:graphicData>
        </a:graphic>
      </p:graphicFrame>
      <p:sp>
        <p:nvSpPr>
          <p:cNvPr id="4" name="Title 3"/>
          <p:cNvSpPr>
            <a:spLocks noGrp="1"/>
          </p:cNvSpPr>
          <p:nvPr>
            <p:ph type="title"/>
          </p:nvPr>
        </p:nvSpPr>
        <p:spPr/>
        <p:txBody>
          <a:bodyPr/>
          <a:lstStyle/>
          <a:p>
            <a:r>
              <a:rPr lang="en-US" dirty="0"/>
              <a:t>Risk Management Matrix (FrankP to populate)</a:t>
            </a:r>
          </a:p>
        </p:txBody>
      </p:sp>
    </p:spTree>
    <p:extLst>
      <p:ext uri="{BB962C8B-B14F-4D97-AF65-F5344CB8AC3E}">
        <p14:creationId xmlns:p14="http://schemas.microsoft.com/office/powerpoint/2010/main" val="3976113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Summary of Requirements - 2</a:t>
            </a:r>
            <a:endParaRPr lang="en-US" dirty="0"/>
          </a:p>
        </p:txBody>
      </p:sp>
      <p:sp>
        <p:nvSpPr>
          <p:cNvPr id="3" name="Content Placeholder 2"/>
          <p:cNvSpPr>
            <a:spLocks noGrp="1"/>
          </p:cNvSpPr>
          <p:nvPr>
            <p:ph sz="half" idx="1"/>
          </p:nvPr>
        </p:nvSpPr>
        <p:spPr>
          <a:xfrm>
            <a:off x="1" y="688764"/>
            <a:ext cx="9143999" cy="3858768"/>
          </a:xfrm>
        </p:spPr>
        <p:txBody>
          <a:bodyPr>
            <a:normAutofit/>
          </a:bodyPr>
          <a:lstStyle/>
          <a:p>
            <a:r>
              <a:rPr lang="en-US" sz="1800" dirty="0"/>
              <a:t>Frank P to add content</a:t>
            </a:r>
          </a:p>
          <a:p>
            <a:r>
              <a:rPr lang="en-US" sz="1400" b="1" dirty="0">
                <a:solidFill>
                  <a:srgbClr val="FF0000"/>
                </a:solidFill>
              </a:rPr>
              <a:t>RB note:  I placed “Summary of Requirements – 2” as title, I believe that was FP’s intent</a:t>
            </a:r>
            <a:endParaRPr lang="en-US" sz="1400" dirty="0">
              <a:solidFill>
                <a:srgbClr val="FF0000"/>
              </a:solidFill>
            </a:endParaRPr>
          </a:p>
          <a:p>
            <a:endParaRPr lang="en-US" sz="1400" dirty="0"/>
          </a:p>
        </p:txBody>
      </p:sp>
    </p:spTree>
    <p:extLst>
      <p:ext uri="{BB962C8B-B14F-4D97-AF65-F5344CB8AC3E}">
        <p14:creationId xmlns:p14="http://schemas.microsoft.com/office/powerpoint/2010/main" val="3562699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Systems Engineering</a:t>
            </a:r>
          </a:p>
        </p:txBody>
      </p:sp>
    </p:spTree>
    <p:extLst>
      <p:ext uri="{BB962C8B-B14F-4D97-AF65-F5344CB8AC3E}">
        <p14:creationId xmlns:p14="http://schemas.microsoft.com/office/powerpoint/2010/main" val="494525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Compliance Matrix</a:t>
            </a:r>
          </a:p>
        </p:txBody>
      </p:sp>
      <p:sp>
        <p:nvSpPr>
          <p:cNvPr id="3" name="Content Placeholder 2"/>
          <p:cNvSpPr>
            <a:spLocks noGrp="1"/>
          </p:cNvSpPr>
          <p:nvPr>
            <p:ph sz="half" idx="1"/>
          </p:nvPr>
        </p:nvSpPr>
        <p:spPr>
          <a:xfrm>
            <a:off x="0" y="914400"/>
            <a:ext cx="9143999" cy="774290"/>
          </a:xfrm>
        </p:spPr>
        <p:txBody>
          <a:bodyPr>
            <a:normAutofit fontScale="92500"/>
          </a:bodyPr>
          <a:lstStyle/>
          <a:p>
            <a:r>
              <a:rPr lang="en-US" dirty="0"/>
              <a:t>Compliance Matrix excerpt below showing, how requirements and proposed changes are tracked and implemented.  Note: embedded email top right, in customer change column. </a:t>
            </a:r>
          </a:p>
        </p:txBody>
      </p:sp>
      <p:sp>
        <p:nvSpPr>
          <p:cNvPr id="5" name="Text Placeholder 4"/>
          <p:cNvSpPr>
            <a:spLocks noGrp="1"/>
          </p:cNvSpPr>
          <p:nvPr>
            <p:ph type="body" sz="quarter" idx="10"/>
          </p:nvPr>
        </p:nvSpPr>
        <p:spPr>
          <a:xfrm>
            <a:off x="-1" y="4254605"/>
            <a:ext cx="9143999" cy="438307"/>
          </a:xfrm>
          <a:solidFill>
            <a:schemeClr val="accent3"/>
          </a:solidFill>
          <a:ln>
            <a:noFill/>
          </a:ln>
        </p:spPr>
        <p:txBody>
          <a:bodyPr>
            <a:normAutofit/>
          </a:bodyPr>
          <a:lstStyle/>
          <a:p>
            <a:r>
              <a:rPr lang="en-US" dirty="0">
                <a:solidFill>
                  <a:schemeClr val="accent2"/>
                </a:solidFill>
              </a:rPr>
              <a:t>EPT awaits Boeing’s feedback of the 87 TBR requirements submitted in November.</a:t>
            </a:r>
          </a:p>
        </p:txBody>
      </p:sp>
      <p:pic>
        <p:nvPicPr>
          <p:cNvPr id="10" name="Picture 9"/>
          <p:cNvPicPr>
            <a:picLocks noChangeAspect="1"/>
          </p:cNvPicPr>
          <p:nvPr/>
        </p:nvPicPr>
        <p:blipFill>
          <a:blip r:embed="rId3"/>
          <a:stretch>
            <a:fillRect/>
          </a:stretch>
        </p:blipFill>
        <p:spPr>
          <a:xfrm>
            <a:off x="969922" y="1661499"/>
            <a:ext cx="7557835" cy="2520778"/>
          </a:xfrm>
          <a:prstGeom prst="rect">
            <a:avLst/>
          </a:prstGeom>
        </p:spPr>
      </p:pic>
    </p:spTree>
    <p:extLst>
      <p:ext uri="{BB962C8B-B14F-4D97-AF65-F5344CB8AC3E}">
        <p14:creationId xmlns:p14="http://schemas.microsoft.com/office/powerpoint/2010/main" val="2596540678"/>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Compliance Metrics</a:t>
            </a:r>
          </a:p>
        </p:txBody>
      </p:sp>
      <p:sp>
        <p:nvSpPr>
          <p:cNvPr id="6" name="Content Placeholder 5"/>
          <p:cNvSpPr>
            <a:spLocks noGrp="1"/>
          </p:cNvSpPr>
          <p:nvPr>
            <p:ph sz="half" idx="1"/>
          </p:nvPr>
        </p:nvSpPr>
        <p:spPr/>
        <p:txBody>
          <a:bodyPr>
            <a:normAutofit/>
          </a:bodyPr>
          <a:lstStyle/>
          <a:p>
            <a:r>
              <a:rPr lang="en-US" dirty="0"/>
              <a:t>TBNs include TBD, TBR, TBS, TBP, &amp; TBA</a:t>
            </a:r>
          </a:p>
          <a:p>
            <a:pPr lvl="1"/>
            <a:r>
              <a:rPr lang="en-US" dirty="0"/>
              <a:t>TBD	-	To Be Determined</a:t>
            </a:r>
          </a:p>
          <a:p>
            <a:pPr lvl="1"/>
            <a:r>
              <a:rPr lang="en-US" dirty="0"/>
              <a:t>TBR	-	To Be Reviewed / Resolved by Boeing</a:t>
            </a:r>
          </a:p>
          <a:p>
            <a:pPr lvl="1"/>
            <a:r>
              <a:rPr lang="en-US" dirty="0"/>
              <a:t>TBS	-	To Be Suppled by Program PCKA, ESL, EPT</a:t>
            </a:r>
          </a:p>
          <a:p>
            <a:pPr lvl="1"/>
            <a:r>
              <a:rPr lang="en-US" dirty="0"/>
              <a:t>TBP	-	To Be Provided by Customer Boeing</a:t>
            </a:r>
          </a:p>
          <a:p>
            <a:pPr lvl="1"/>
            <a:r>
              <a:rPr lang="en-US" dirty="0"/>
              <a:t>TBA	-	To Be Announced</a:t>
            </a:r>
          </a:p>
          <a:p>
            <a:r>
              <a:rPr lang="en-US" dirty="0"/>
              <a:t>Note the high number of TBR (67%), due to requirements not being fully elicited during SRR.  Total TBNs are at 83%</a:t>
            </a:r>
          </a:p>
          <a:p>
            <a:pPr lvl="1"/>
            <a:r>
              <a:rPr lang="en-US" dirty="0"/>
              <a:t>Expectation is to burn down the number TBNs to 20% by CDR. </a:t>
            </a:r>
          </a:p>
        </p:txBody>
      </p:sp>
      <p:sp>
        <p:nvSpPr>
          <p:cNvPr id="7" name="Text Placeholder 6"/>
          <p:cNvSpPr>
            <a:spLocks noGrp="1"/>
          </p:cNvSpPr>
          <p:nvPr>
            <p:ph type="body" sz="quarter" idx="10"/>
          </p:nvPr>
        </p:nvSpPr>
        <p:spPr>
          <a:prstGeom prst="rect">
            <a:avLst/>
          </a:prstGeom>
          <a:solidFill>
            <a:schemeClr val="accent3"/>
          </a:solidFill>
        </p:spPr>
        <p:txBody>
          <a:bodyPr>
            <a:normAutofit/>
          </a:bodyPr>
          <a:lstStyle/>
          <a:p>
            <a:r>
              <a:rPr lang="en-US" dirty="0">
                <a:solidFill>
                  <a:schemeClr val="accent2"/>
                </a:solidFill>
              </a:rPr>
              <a:t>EPT will send the 22 conditionally compliant requirements to Boeing for review and disposition</a:t>
            </a:r>
            <a:r>
              <a:rPr lang="en-US" dirty="0"/>
              <a:t>.</a:t>
            </a:r>
          </a:p>
        </p:txBody>
      </p:sp>
      <p:pic>
        <p:nvPicPr>
          <p:cNvPr id="8" name="Picture 7"/>
          <p:cNvPicPr>
            <a:picLocks noChangeAspect="1"/>
          </p:cNvPicPr>
          <p:nvPr/>
        </p:nvPicPr>
        <p:blipFill>
          <a:blip r:embed="rId3"/>
          <a:stretch>
            <a:fillRect/>
          </a:stretch>
        </p:blipFill>
        <p:spPr>
          <a:xfrm>
            <a:off x="569452" y="3491457"/>
            <a:ext cx="8078762" cy="741467"/>
          </a:xfrm>
          <a:prstGeom prst="rect">
            <a:avLst/>
          </a:prstGeom>
        </p:spPr>
      </p:pic>
    </p:spTree>
    <p:extLst>
      <p:ext uri="{BB962C8B-B14F-4D97-AF65-F5344CB8AC3E}">
        <p14:creationId xmlns:p14="http://schemas.microsoft.com/office/powerpoint/2010/main" val="3594174377"/>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Verification Traceability Matrix</a:t>
            </a:r>
          </a:p>
        </p:txBody>
      </p:sp>
      <p:pic>
        <p:nvPicPr>
          <p:cNvPr id="13" name="Content Placeholder 12"/>
          <p:cNvPicPr>
            <a:picLocks noGrp="1" noChangeAspect="1"/>
          </p:cNvPicPr>
          <p:nvPr>
            <p:ph sz="half" idx="1"/>
          </p:nvPr>
        </p:nvPicPr>
        <p:blipFill>
          <a:blip r:embed="rId3"/>
          <a:stretch>
            <a:fillRect/>
          </a:stretch>
        </p:blipFill>
        <p:spPr>
          <a:xfrm>
            <a:off x="152689" y="739058"/>
            <a:ext cx="8802386" cy="3494801"/>
          </a:xfrm>
          <a:prstGeom prst="rect">
            <a:avLst/>
          </a:prstGeom>
        </p:spPr>
      </p:pic>
      <p:sp>
        <p:nvSpPr>
          <p:cNvPr id="11" name="Text Placeholder 10"/>
          <p:cNvSpPr>
            <a:spLocks noGrp="1"/>
          </p:cNvSpPr>
          <p:nvPr>
            <p:ph type="body" sz="quarter" idx="10"/>
          </p:nvPr>
        </p:nvSpPr>
        <p:spPr>
          <a:xfrm>
            <a:off x="0" y="4233860"/>
            <a:ext cx="9144000" cy="466610"/>
          </a:xfrm>
          <a:solidFill>
            <a:schemeClr val="accent3"/>
          </a:solidFill>
        </p:spPr>
        <p:txBody>
          <a:bodyPr>
            <a:normAutofit fontScale="85000" lnSpcReduction="20000"/>
          </a:bodyPr>
          <a:lstStyle/>
          <a:p>
            <a:r>
              <a:rPr lang="en-US" dirty="0">
                <a:solidFill>
                  <a:schemeClr val="accent2"/>
                </a:solidFill>
              </a:rPr>
              <a:t>The verification methods are being reviewed by Boeing, any changes will be reflected in the Acceptance Test Plan/Procedures.</a:t>
            </a:r>
          </a:p>
        </p:txBody>
      </p:sp>
    </p:spTree>
    <p:extLst>
      <p:ext uri="{BB962C8B-B14F-4D97-AF65-F5344CB8AC3E}">
        <p14:creationId xmlns:p14="http://schemas.microsoft.com/office/powerpoint/2010/main" val="138474744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Verification Traceability Matrix</a:t>
            </a:r>
          </a:p>
        </p:txBody>
      </p:sp>
      <p:sp>
        <p:nvSpPr>
          <p:cNvPr id="3" name="Content Placeholder 2"/>
          <p:cNvSpPr>
            <a:spLocks noGrp="1"/>
          </p:cNvSpPr>
          <p:nvPr>
            <p:ph sz="half" idx="1"/>
          </p:nvPr>
        </p:nvSpPr>
        <p:spPr/>
        <p:txBody>
          <a:bodyPr/>
          <a:lstStyle/>
          <a:p>
            <a:r>
              <a:rPr lang="en-US" dirty="0"/>
              <a:t>129 requirements</a:t>
            </a:r>
          </a:p>
          <a:p>
            <a:pPr lvl="1"/>
            <a:r>
              <a:rPr lang="en-US" dirty="0"/>
              <a:t>8 Analysis</a:t>
            </a:r>
          </a:p>
          <a:p>
            <a:pPr lvl="1"/>
            <a:r>
              <a:rPr lang="en-US" dirty="0"/>
              <a:t>22 Demonstration</a:t>
            </a:r>
          </a:p>
          <a:p>
            <a:pPr lvl="1"/>
            <a:r>
              <a:rPr lang="en-US" dirty="0"/>
              <a:t>32 Inspection</a:t>
            </a:r>
          </a:p>
          <a:p>
            <a:pPr lvl="1"/>
            <a:r>
              <a:rPr lang="en-US" dirty="0"/>
              <a:t>31 Test</a:t>
            </a:r>
          </a:p>
          <a:p>
            <a:pPr lvl="1"/>
            <a:r>
              <a:rPr lang="en-US" dirty="0"/>
              <a:t>36 N/A</a:t>
            </a:r>
          </a:p>
          <a:p>
            <a:r>
              <a:rPr lang="en-US" dirty="0"/>
              <a:t>As the requirements are verified Verification status will be updated and if applicable the Objective Quality Evidence (OQE) will be embedded in to the Excel file.</a:t>
            </a:r>
          </a:p>
          <a:p>
            <a:pPr lvl="1"/>
            <a:r>
              <a:rPr lang="en-US" dirty="0"/>
              <a:t>Either the actual OQE, e.g. test report or a hyperlink to the report will be embedded into the Excel file.</a:t>
            </a:r>
          </a:p>
        </p:txBody>
      </p:sp>
      <p:sp>
        <p:nvSpPr>
          <p:cNvPr id="4" name="Text Placeholder 3"/>
          <p:cNvSpPr>
            <a:spLocks noGrp="1"/>
          </p:cNvSpPr>
          <p:nvPr>
            <p:ph type="body" sz="quarter" idx="10"/>
          </p:nvPr>
        </p:nvSpPr>
        <p:spPr>
          <a:xfrm>
            <a:off x="-1" y="4254606"/>
            <a:ext cx="9143999" cy="445864"/>
          </a:xfrm>
          <a:solidFill>
            <a:schemeClr val="accent3"/>
          </a:solidFill>
        </p:spPr>
        <p:txBody>
          <a:bodyPr>
            <a:normAutofit fontScale="77500" lnSpcReduction="20000"/>
          </a:bodyPr>
          <a:lstStyle/>
          <a:p>
            <a:r>
              <a:rPr lang="en-US" dirty="0">
                <a:solidFill>
                  <a:schemeClr val="accent2"/>
                </a:solidFill>
              </a:rPr>
              <a:t>EPT will provide updated Excel upon request from Boeing for the purposes of monitoring the verification process progression.</a:t>
            </a:r>
          </a:p>
        </p:txBody>
      </p:sp>
    </p:spTree>
    <p:extLst>
      <p:ext uri="{BB962C8B-B14F-4D97-AF65-F5344CB8AC3E}">
        <p14:creationId xmlns:p14="http://schemas.microsoft.com/office/powerpoint/2010/main" val="3054756334"/>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KPPs</a:t>
            </a:r>
          </a:p>
        </p:txBody>
      </p:sp>
      <p:sp>
        <p:nvSpPr>
          <p:cNvPr id="3" name="Content Placeholder 2"/>
          <p:cNvSpPr>
            <a:spLocks noGrp="1"/>
          </p:cNvSpPr>
          <p:nvPr>
            <p:ph sz="half" idx="1"/>
          </p:nvPr>
        </p:nvSpPr>
        <p:spPr>
          <a:xfrm>
            <a:off x="1" y="748146"/>
            <a:ext cx="2734654" cy="3657600"/>
          </a:xfrm>
        </p:spPr>
        <p:txBody>
          <a:bodyPr/>
          <a:lstStyle/>
          <a:p>
            <a:r>
              <a:rPr lang="en-US" dirty="0"/>
              <a:t>Note:  All KPPs are in red and will be until the initial assessment</a:t>
            </a:r>
          </a:p>
          <a:p>
            <a:r>
              <a:rPr lang="en-US" dirty="0"/>
              <a:t>Once assessed KPPs will be tracked to ensure green status is reached and maintained </a:t>
            </a:r>
          </a:p>
        </p:txBody>
      </p:sp>
      <p:sp>
        <p:nvSpPr>
          <p:cNvPr id="5" name="Text Placeholder 4"/>
          <p:cNvSpPr>
            <a:spLocks noGrp="1"/>
          </p:cNvSpPr>
          <p:nvPr>
            <p:ph type="body" sz="quarter" idx="10"/>
          </p:nvPr>
        </p:nvSpPr>
        <p:spPr>
          <a:xfrm>
            <a:off x="0" y="4254605"/>
            <a:ext cx="9144000" cy="453421"/>
          </a:xfrm>
          <a:solidFill>
            <a:schemeClr val="accent3"/>
          </a:solidFill>
        </p:spPr>
        <p:txBody>
          <a:bodyPr>
            <a:normAutofit/>
          </a:bodyPr>
          <a:lstStyle/>
          <a:p>
            <a:r>
              <a:rPr lang="en-US" dirty="0">
                <a:solidFill>
                  <a:schemeClr val="accent2"/>
                </a:solidFill>
              </a:rPr>
              <a:t>Preliminary table of KKPs are ready for submission to Boeing for review.</a:t>
            </a:r>
          </a:p>
        </p:txBody>
      </p:sp>
      <p:pic>
        <p:nvPicPr>
          <p:cNvPr id="4" name="Picture 3"/>
          <p:cNvPicPr>
            <a:picLocks noChangeAspect="1"/>
          </p:cNvPicPr>
          <p:nvPr/>
        </p:nvPicPr>
        <p:blipFill>
          <a:blip r:embed="rId3"/>
          <a:stretch>
            <a:fillRect/>
          </a:stretch>
        </p:blipFill>
        <p:spPr>
          <a:xfrm>
            <a:off x="2763390" y="737831"/>
            <a:ext cx="5677807" cy="3516774"/>
          </a:xfrm>
          <a:prstGeom prst="rect">
            <a:avLst/>
          </a:prstGeom>
        </p:spPr>
      </p:pic>
    </p:spTree>
    <p:extLst>
      <p:ext uri="{BB962C8B-B14F-4D97-AF65-F5344CB8AC3E}">
        <p14:creationId xmlns:p14="http://schemas.microsoft.com/office/powerpoint/2010/main" val="938753255"/>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Test Plan</a:t>
            </a:r>
          </a:p>
        </p:txBody>
      </p:sp>
      <p:sp>
        <p:nvSpPr>
          <p:cNvPr id="3" name="Content Placeholder 2"/>
          <p:cNvSpPr>
            <a:spLocks noGrp="1"/>
          </p:cNvSpPr>
          <p:nvPr>
            <p:ph sz="half" idx="1"/>
          </p:nvPr>
        </p:nvSpPr>
        <p:spPr>
          <a:xfrm>
            <a:off x="1" y="745558"/>
            <a:ext cx="4579374" cy="3501593"/>
          </a:xfrm>
        </p:spPr>
        <p:txBody>
          <a:bodyPr>
            <a:normAutofit fontScale="77500" lnSpcReduction="20000"/>
          </a:bodyPr>
          <a:lstStyle/>
          <a:p>
            <a:r>
              <a:rPr lang="en-US" dirty="0"/>
              <a:t>For this PDR phase there is one Acceptance test Plan/Procedure (ATP/P)</a:t>
            </a:r>
          </a:p>
          <a:p>
            <a:pPr lvl="1"/>
            <a:r>
              <a:rPr lang="en-US" dirty="0"/>
              <a:t>Document number TBD.</a:t>
            </a:r>
          </a:p>
          <a:p>
            <a:r>
              <a:rPr lang="en-US" dirty="0"/>
              <a:t>The Acceptance Test Plan/Procedure is at a high level, i.e. Plan only.</a:t>
            </a:r>
          </a:p>
          <a:p>
            <a:pPr lvl="1"/>
            <a:r>
              <a:rPr lang="en-US" dirty="0"/>
              <a:t>The ATP/P identifies the tests to be performed at the standard level, e.g. 5.1	Level 2 (DC-DC Converter) -40 to +160⁰F Temperature MIL-STD-810F Methods 501.4 (High temperature) Procedure II (Operating, Constant Temperature) and 502.4 (Low Temperature) Procedure II (Operating, constant temperature).</a:t>
            </a:r>
          </a:p>
          <a:p>
            <a:r>
              <a:rPr lang="en-US" dirty="0"/>
              <a:t>As the program progresses increased detail will be added to the point where there will be a complete detailed procedure.</a:t>
            </a:r>
          </a:p>
          <a:p>
            <a:r>
              <a:rPr lang="en-US" dirty="0"/>
              <a:t>It is expected that there will be separated procedures developed, for the many tests, along with the accompanying data sheets and test reports.</a:t>
            </a:r>
          </a:p>
        </p:txBody>
      </p:sp>
      <p:sp>
        <p:nvSpPr>
          <p:cNvPr id="5" name="Text Placeholder 4"/>
          <p:cNvSpPr>
            <a:spLocks noGrp="1"/>
          </p:cNvSpPr>
          <p:nvPr>
            <p:ph type="body" sz="quarter" idx="10"/>
          </p:nvPr>
        </p:nvSpPr>
        <p:spPr>
          <a:xfrm>
            <a:off x="1" y="4257142"/>
            <a:ext cx="9143999" cy="450884"/>
          </a:xfrm>
          <a:solidFill>
            <a:schemeClr val="accent3"/>
          </a:solidFill>
        </p:spPr>
        <p:txBody>
          <a:bodyPr>
            <a:normAutofit fontScale="62500" lnSpcReduction="20000"/>
          </a:bodyPr>
          <a:lstStyle/>
          <a:p>
            <a:r>
              <a:rPr lang="en-US" dirty="0">
                <a:solidFill>
                  <a:schemeClr val="accent2"/>
                </a:solidFill>
              </a:rPr>
              <a:t>Testing will be performed IAW ATP/P and the detailed procedures that will follow.  Any resulting failures will be analyzed to determine the root cause.  Repairs will be made to return the EAU to the test program. It was agreed to by the customer on 2019 Dec 11 that a preliminary test plan is all that is required as exit criteria for PDR.</a:t>
            </a:r>
          </a:p>
        </p:txBody>
      </p:sp>
      <p:pic>
        <p:nvPicPr>
          <p:cNvPr id="4" name="Picture 3"/>
          <p:cNvPicPr>
            <a:picLocks noChangeAspect="1"/>
          </p:cNvPicPr>
          <p:nvPr/>
        </p:nvPicPr>
        <p:blipFill>
          <a:blip r:embed="rId2"/>
          <a:stretch>
            <a:fillRect/>
          </a:stretch>
        </p:blipFill>
        <p:spPr>
          <a:xfrm>
            <a:off x="5493775" y="745559"/>
            <a:ext cx="2879408" cy="3501592"/>
          </a:xfrm>
          <a:prstGeom prst="rect">
            <a:avLst/>
          </a:prstGeom>
        </p:spPr>
      </p:pic>
    </p:spTree>
    <p:extLst>
      <p:ext uri="{BB962C8B-B14F-4D97-AF65-F5344CB8AC3E}">
        <p14:creationId xmlns:p14="http://schemas.microsoft.com/office/powerpoint/2010/main" val="393190595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Test Facilities/Test configurations</a:t>
            </a:r>
          </a:p>
        </p:txBody>
      </p:sp>
      <p:sp>
        <p:nvSpPr>
          <p:cNvPr id="3" name="Content Placeholder 2"/>
          <p:cNvSpPr>
            <a:spLocks noGrp="1"/>
          </p:cNvSpPr>
          <p:nvPr>
            <p:ph sz="half" idx="1"/>
          </p:nvPr>
        </p:nvSpPr>
        <p:spPr>
          <a:xfrm>
            <a:off x="1" y="914400"/>
            <a:ext cx="5493956" cy="1662545"/>
          </a:xfrm>
        </p:spPr>
        <p:txBody>
          <a:bodyPr>
            <a:normAutofit lnSpcReduction="10000"/>
          </a:bodyPr>
          <a:lstStyle/>
          <a:p>
            <a:r>
              <a:rPr lang="en-US" dirty="0"/>
              <a:t>To the right is Table 1 – Overall Program test Activity from the ATP/P</a:t>
            </a:r>
          </a:p>
          <a:p>
            <a:r>
              <a:rPr lang="en-US" dirty="0"/>
              <a:t>Test facilities are identified in </a:t>
            </a:r>
            <a:r>
              <a:rPr lang="en-US" b="1" dirty="0"/>
              <a:t>BOLD.</a:t>
            </a:r>
          </a:p>
          <a:p>
            <a:r>
              <a:rPr lang="en-US" dirty="0"/>
              <a:t>Test configurations e.g. DC-DC Converter Component Level 4 are identified in test description.</a:t>
            </a:r>
          </a:p>
          <a:p>
            <a:endParaRPr lang="en-US" dirty="0"/>
          </a:p>
        </p:txBody>
      </p:sp>
      <p:sp>
        <p:nvSpPr>
          <p:cNvPr id="4" name="Text Placeholder 3"/>
          <p:cNvSpPr>
            <a:spLocks noGrp="1"/>
          </p:cNvSpPr>
          <p:nvPr>
            <p:ph type="body" sz="quarter" idx="10"/>
          </p:nvPr>
        </p:nvSpPr>
        <p:spPr/>
        <p:txBody>
          <a:bodyPr/>
          <a:lstStyle/>
          <a:p>
            <a:endParaRPr lang="en-US" dirty="0"/>
          </a:p>
        </p:txBody>
      </p:sp>
      <p:pic>
        <p:nvPicPr>
          <p:cNvPr id="5" name="Picture 4"/>
          <p:cNvPicPr>
            <a:picLocks noChangeAspect="1"/>
          </p:cNvPicPr>
          <p:nvPr/>
        </p:nvPicPr>
        <p:blipFill>
          <a:blip r:embed="rId3"/>
          <a:stretch>
            <a:fillRect/>
          </a:stretch>
        </p:blipFill>
        <p:spPr>
          <a:xfrm>
            <a:off x="5740389" y="716853"/>
            <a:ext cx="2513947" cy="3545310"/>
          </a:xfrm>
          <a:prstGeom prst="rect">
            <a:avLst/>
          </a:prstGeom>
        </p:spPr>
      </p:pic>
      <p:pic>
        <p:nvPicPr>
          <p:cNvPr id="6" name="Picture 5"/>
          <p:cNvPicPr>
            <a:picLocks noChangeAspect="1"/>
          </p:cNvPicPr>
          <p:nvPr/>
        </p:nvPicPr>
        <p:blipFill>
          <a:blip r:embed="rId4"/>
          <a:stretch>
            <a:fillRect/>
          </a:stretch>
        </p:blipFill>
        <p:spPr>
          <a:xfrm>
            <a:off x="1258722" y="2576945"/>
            <a:ext cx="2973210" cy="1676483"/>
          </a:xfrm>
          <a:prstGeom prst="rect">
            <a:avLst/>
          </a:prstGeom>
        </p:spPr>
      </p:pic>
      <p:sp>
        <p:nvSpPr>
          <p:cNvPr id="7" name="TextBox 6"/>
          <p:cNvSpPr txBox="1"/>
          <p:nvPr/>
        </p:nvSpPr>
        <p:spPr>
          <a:xfrm>
            <a:off x="0" y="4254605"/>
            <a:ext cx="9144000" cy="440339"/>
          </a:xfrm>
          <a:prstGeom prst="rect">
            <a:avLst/>
          </a:prstGeom>
          <a:solidFill>
            <a:schemeClr val="accent3"/>
          </a:solidFill>
        </p:spPr>
        <p:txBody>
          <a:bodyPr wrap="square" rtlCol="0">
            <a:normAutofit fontScale="77500" lnSpcReduction="20000"/>
          </a:bodyPr>
          <a:lstStyle/>
          <a:p>
            <a:r>
              <a:rPr lang="en-US" dirty="0">
                <a:solidFill>
                  <a:schemeClr val="accent2"/>
                </a:solidFill>
              </a:rPr>
              <a:t>Testing will follow the schedule contained in ATP/P resulting in two (2) EAUs for VIT testing per CDRL 3.4m.  Customer agreed that EAU 1 will see every test identified in ATP/P while EAU 2 will see qualification op-vibe only.</a:t>
            </a:r>
          </a:p>
        </p:txBody>
      </p:sp>
    </p:spTree>
    <p:extLst>
      <p:ext uri="{BB962C8B-B14F-4D97-AF65-F5344CB8AC3E}">
        <p14:creationId xmlns:p14="http://schemas.microsoft.com/office/powerpoint/2010/main" val="3383686959"/>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Equipment, instrumentation &amp; Data Acquisition</a:t>
            </a:r>
          </a:p>
        </p:txBody>
      </p:sp>
      <p:sp>
        <p:nvSpPr>
          <p:cNvPr id="3" name="Content Placeholder 2"/>
          <p:cNvSpPr>
            <a:spLocks noGrp="1"/>
          </p:cNvSpPr>
          <p:nvPr>
            <p:ph sz="half" idx="1"/>
          </p:nvPr>
        </p:nvSpPr>
        <p:spPr/>
        <p:txBody>
          <a:bodyPr/>
          <a:lstStyle/>
          <a:p>
            <a:r>
              <a:rPr lang="en-US" dirty="0">
                <a:solidFill>
                  <a:srgbClr val="FF0000"/>
                </a:solidFill>
              </a:rPr>
              <a:t>FP note: Equipment / Location</a:t>
            </a:r>
          </a:p>
          <a:p>
            <a:endParaRPr lang="en-US" dirty="0">
              <a:solidFill>
                <a:srgbClr val="FF0000"/>
              </a:solidFill>
            </a:endParaRPr>
          </a:p>
        </p:txBody>
      </p:sp>
      <p:sp>
        <p:nvSpPr>
          <p:cNvPr id="5" name="Text Placeholder 4"/>
          <p:cNvSpPr>
            <a:spLocks noGrp="1"/>
          </p:cNvSpPr>
          <p:nvPr>
            <p:ph type="body" sz="quarter" idx="10"/>
          </p:nvPr>
        </p:nvSpPr>
        <p:spPr/>
        <p:txBody>
          <a:bodyPr/>
          <a:lstStyle/>
          <a:p>
            <a:endParaRPr lang="en-US" dirty="0"/>
          </a:p>
        </p:txBody>
      </p:sp>
      <p:sp>
        <p:nvSpPr>
          <p:cNvPr id="4" name="TextBox 3"/>
          <p:cNvSpPr txBox="1"/>
          <p:nvPr/>
        </p:nvSpPr>
        <p:spPr>
          <a:xfrm>
            <a:off x="7557" y="4254605"/>
            <a:ext cx="9136442" cy="440340"/>
          </a:xfrm>
          <a:prstGeom prst="rect">
            <a:avLst/>
          </a:prstGeom>
          <a:solidFill>
            <a:schemeClr val="accent3"/>
          </a:solidFill>
        </p:spPr>
        <p:txBody>
          <a:bodyPr wrap="square" rtlCol="0">
            <a:normAutofit fontScale="77500" lnSpcReduction="20000"/>
          </a:bodyPr>
          <a:lstStyle/>
          <a:p>
            <a:r>
              <a:rPr lang="en-US" dirty="0">
                <a:solidFill>
                  <a:schemeClr val="accent2"/>
                </a:solidFill>
              </a:rPr>
              <a:t>The preliminary list of test assets listed will be adjusted as required for testing to yield the data required for analysis.</a:t>
            </a:r>
          </a:p>
        </p:txBody>
      </p:sp>
    </p:spTree>
    <p:extLst>
      <p:ext uri="{BB962C8B-B14F-4D97-AF65-F5344CB8AC3E}">
        <p14:creationId xmlns:p14="http://schemas.microsoft.com/office/powerpoint/2010/main" val="2602192760"/>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441539-461D-6148-8AAF-1FCB2D872064}"/>
              </a:ext>
            </a:extLst>
          </p:cNvPr>
          <p:cNvSpPr>
            <a:spLocks noGrp="1"/>
          </p:cNvSpPr>
          <p:nvPr>
            <p:ph type="ctrTitle"/>
          </p:nvPr>
        </p:nvSpPr>
        <p:spPr>
          <a:xfrm>
            <a:off x="1657350" y="2631093"/>
            <a:ext cx="5829300" cy="1102519"/>
          </a:xfrm>
          <a:prstGeom prst="rect">
            <a:avLst/>
          </a:prstGeom>
        </p:spPr>
        <p:txBody>
          <a:bodyPr/>
          <a:lstStyle/>
          <a:p>
            <a:r>
              <a:rPr lang="en-US" dirty="0"/>
              <a:t>Schedule</a:t>
            </a:r>
          </a:p>
        </p:txBody>
      </p:sp>
    </p:spTree>
    <p:extLst>
      <p:ext uri="{BB962C8B-B14F-4D97-AF65-F5344CB8AC3E}">
        <p14:creationId xmlns:p14="http://schemas.microsoft.com/office/powerpoint/2010/main" val="2128784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Results Of Trade Studies</a:t>
            </a:r>
          </a:p>
        </p:txBody>
      </p:sp>
    </p:spTree>
    <p:extLst>
      <p:ext uri="{BB962C8B-B14F-4D97-AF65-F5344CB8AC3E}">
        <p14:creationId xmlns:p14="http://schemas.microsoft.com/office/powerpoint/2010/main" val="3618692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Summarized Schedule (</a:t>
            </a:r>
            <a:r>
              <a:rPr lang="en-US" dirty="0" err="1"/>
              <a:t>MichaelB</a:t>
            </a:r>
            <a:r>
              <a:rPr lang="en-US" dirty="0"/>
              <a:t> to add schedule below)</a:t>
            </a:r>
          </a:p>
        </p:txBody>
      </p:sp>
      <p:pic>
        <p:nvPicPr>
          <p:cNvPr id="5" name="Content Placeholder 4"/>
          <p:cNvPicPr>
            <a:picLocks noGrp="1" noChangeAspect="1"/>
          </p:cNvPicPr>
          <p:nvPr>
            <p:ph sz="half" idx="1"/>
          </p:nvPr>
        </p:nvPicPr>
        <p:blipFill>
          <a:blip r:embed="rId3"/>
          <a:stretch>
            <a:fillRect/>
          </a:stretch>
        </p:blipFill>
        <p:spPr>
          <a:xfrm>
            <a:off x="0" y="1560576"/>
            <a:ext cx="9144000" cy="2365247"/>
          </a:xfrm>
          <a:prstGeom prst="rect">
            <a:avLst/>
          </a:prstGeom>
        </p:spPr>
      </p:pic>
      <p:sp>
        <p:nvSpPr>
          <p:cNvPr id="3" name="TextBox 2"/>
          <p:cNvSpPr txBox="1"/>
          <p:nvPr/>
        </p:nvSpPr>
        <p:spPr>
          <a:xfrm>
            <a:off x="68013" y="936956"/>
            <a:ext cx="3763398" cy="646331"/>
          </a:xfrm>
          <a:prstGeom prst="rect">
            <a:avLst/>
          </a:prstGeom>
          <a:noFill/>
        </p:spPr>
        <p:txBody>
          <a:bodyPr wrap="square" rtlCol="0">
            <a:spAutoFit/>
          </a:bodyPr>
          <a:lstStyle/>
          <a:p>
            <a:r>
              <a:rPr lang="en-US" dirty="0">
                <a:solidFill>
                  <a:srgbClr val="FF0000"/>
                </a:solidFill>
              </a:rPr>
              <a:t>FP note:  Need a real, mpp schedule Alex B can help</a:t>
            </a:r>
          </a:p>
        </p:txBody>
      </p:sp>
    </p:spTree>
    <p:extLst>
      <p:ext uri="{BB962C8B-B14F-4D97-AF65-F5344CB8AC3E}">
        <p14:creationId xmlns:p14="http://schemas.microsoft.com/office/powerpoint/2010/main" val="3807719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Deliverables (</a:t>
            </a:r>
            <a:r>
              <a:rPr lang="en-US" dirty="0" err="1"/>
              <a:t>MichaelB</a:t>
            </a:r>
            <a:r>
              <a:rPr lang="en-US" dirty="0"/>
              <a:t> to populate)</a:t>
            </a:r>
          </a:p>
        </p:txBody>
      </p:sp>
      <p:sp>
        <p:nvSpPr>
          <p:cNvPr id="3" name="Content Placeholder 2"/>
          <p:cNvSpPr>
            <a:spLocks noGrp="1"/>
          </p:cNvSpPr>
          <p:nvPr>
            <p:ph sz="half" idx="1"/>
          </p:nvPr>
        </p:nvSpPr>
        <p:spPr>
          <a:xfrm>
            <a:off x="1" y="770400"/>
            <a:ext cx="9143999" cy="3657600"/>
          </a:xfrm>
        </p:spPr>
        <p:txBody>
          <a:bodyPr/>
          <a:lstStyle/>
          <a:p>
            <a:r>
              <a:rPr lang="en-US" dirty="0"/>
              <a:t>Objective:</a:t>
            </a:r>
          </a:p>
          <a:p>
            <a:pPr lvl="1"/>
            <a:r>
              <a:rPr lang="en-US" dirty="0"/>
              <a:t>Complete design, development, and pre-qualification of a 270V battery to integrate with an agnostic interface to the F-35 Joint Strike Fighter</a:t>
            </a:r>
          </a:p>
          <a:p>
            <a:pPr lvl="2"/>
            <a:r>
              <a:rPr lang="en-US" dirty="0"/>
              <a:t>CLIN 1: Conduct research and gather data</a:t>
            </a:r>
          </a:p>
          <a:p>
            <a:pPr lvl="2"/>
            <a:r>
              <a:rPr lang="en-US" dirty="0"/>
              <a:t>CLIN 2: Deliver hardware</a:t>
            </a:r>
          </a:p>
          <a:p>
            <a:pPr lvl="3"/>
            <a:r>
              <a:rPr lang="en-US" dirty="0"/>
              <a:t>Part A: 10 Battery Cell Modules; 18 Individual Battery Cells</a:t>
            </a:r>
          </a:p>
          <a:p>
            <a:pPr lvl="3"/>
            <a:r>
              <a:rPr lang="en-US" dirty="0"/>
              <a:t>Part B: 14 Batteries; 12 Battery Cell Modules (with specified BMS Safety Features per SOW 6.1)</a:t>
            </a:r>
          </a:p>
          <a:p>
            <a:pPr lvl="2"/>
            <a:r>
              <a:rPr lang="en-US" dirty="0"/>
              <a:t>CLIN 3: Non battery hardware and tooling</a:t>
            </a:r>
          </a:p>
          <a:p>
            <a:pPr lvl="1"/>
            <a:r>
              <a:rPr lang="en-US" dirty="0"/>
              <a:t>Support NAVSEA/Crane testing (Test Readiness Reviews)</a:t>
            </a:r>
          </a:p>
        </p:txBody>
      </p:sp>
    </p:spTree>
    <p:extLst>
      <p:ext uri="{BB962C8B-B14F-4D97-AF65-F5344CB8AC3E}">
        <p14:creationId xmlns:p14="http://schemas.microsoft.com/office/powerpoint/2010/main" val="379320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1"/>
            <p:extLst>
              <p:ext uri="{D42A27DB-BD31-4B8C-83A1-F6EECF244321}">
                <p14:modId xmlns:p14="http://schemas.microsoft.com/office/powerpoint/2010/main" val="3919324559"/>
              </p:ext>
            </p:extLst>
          </p:nvPr>
        </p:nvGraphicFramePr>
        <p:xfrm>
          <a:off x="196850" y="1738889"/>
          <a:ext cx="4178300" cy="1905000"/>
        </p:xfrm>
        <a:graphic>
          <a:graphicData uri="http://schemas.openxmlformats.org/drawingml/2006/table">
            <a:tbl>
              <a:tblPr/>
              <a:tblGrid>
                <a:gridCol w="1866900">
                  <a:extLst>
                    <a:ext uri="{9D8B030D-6E8A-4147-A177-3AD203B41FA5}">
                      <a16:colId xmlns:a16="http://schemas.microsoft.com/office/drawing/2014/main" val="1618228910"/>
                    </a:ext>
                  </a:extLst>
                </a:gridCol>
                <a:gridCol w="1333500">
                  <a:extLst>
                    <a:ext uri="{9D8B030D-6E8A-4147-A177-3AD203B41FA5}">
                      <a16:colId xmlns:a16="http://schemas.microsoft.com/office/drawing/2014/main" val="2943658397"/>
                    </a:ext>
                  </a:extLst>
                </a:gridCol>
                <a:gridCol w="977900">
                  <a:extLst>
                    <a:ext uri="{9D8B030D-6E8A-4147-A177-3AD203B41FA5}">
                      <a16:colId xmlns:a16="http://schemas.microsoft.com/office/drawing/2014/main" val="750367889"/>
                    </a:ext>
                  </a:extLst>
                </a:gridCol>
              </a:tblGrid>
              <a:tr h="190500">
                <a:tc>
                  <a:txBody>
                    <a:bodyPr/>
                    <a:lstStyle/>
                    <a:p>
                      <a:pPr algn="l" fontAlgn="b"/>
                      <a:r>
                        <a:rPr lang="en-US" sz="900" b="1" i="0" u="none" strike="noStrike" dirty="0">
                          <a:solidFill>
                            <a:srgbClr val="000000"/>
                          </a:solidFill>
                          <a:effectLst/>
                          <a:latin typeface="Calibri" panose="020F0502020204030204" pitchFamily="34" charset="0"/>
                        </a:rPr>
                        <a:t>Review Meeting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900" b="1" i="0" u="none" strike="noStrike" dirty="0">
                          <a:solidFill>
                            <a:srgbClr val="000000"/>
                          </a:solidFill>
                          <a:effectLst/>
                          <a:latin typeface="Calibri" panose="020F0502020204030204" pitchFamily="34" charset="0"/>
                        </a:rPr>
                        <a:t>Location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900" b="1" i="0" u="none" strike="noStrike" dirty="0">
                          <a:solidFill>
                            <a:srgbClr val="000000"/>
                          </a:solidFill>
                          <a:effectLst/>
                          <a:latin typeface="Calibri" panose="020F0502020204030204" pitchFamily="34" charset="0"/>
                        </a:rPr>
                        <a:t>Estimated Date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557367558"/>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1</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Wright Patterson</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10/15/2019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792919"/>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2</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Joplin,</a:t>
                      </a:r>
                      <a:r>
                        <a:rPr lang="en-US" sz="900" b="0" i="0" u="none" strike="noStrike" baseline="0" dirty="0">
                          <a:solidFill>
                            <a:srgbClr val="000000"/>
                          </a:solidFill>
                          <a:effectLst/>
                          <a:latin typeface="Calibri" panose="020F0502020204030204" pitchFamily="34" charset="0"/>
                        </a:rPr>
                        <a:t> MO</a:t>
                      </a:r>
                      <a:endParaRPr lang="en-US" sz="900" b="0" i="0" u="none" strike="noStrike" dirty="0">
                        <a:solidFill>
                          <a:srgbClr val="000000"/>
                        </a:solidFill>
                        <a:effectLst/>
                        <a:latin typeface="Calibri" panose="020F0502020204030204" pitchFamily="34" charset="0"/>
                      </a:endParaRP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1/15/2020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6060456"/>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3</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East Greenwich, RI</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4/15/2020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5257930"/>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4</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Wright Patterson</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7/15/2020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7765574"/>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5</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Joplin,</a:t>
                      </a:r>
                      <a:r>
                        <a:rPr lang="en-US" sz="900" b="0" i="0" u="none" strike="noStrike" baseline="0" dirty="0">
                          <a:solidFill>
                            <a:srgbClr val="000000"/>
                          </a:solidFill>
                          <a:effectLst/>
                          <a:latin typeface="Calibri" panose="020F0502020204030204" pitchFamily="34" charset="0"/>
                        </a:rPr>
                        <a:t> MO</a:t>
                      </a:r>
                      <a:endParaRPr lang="en-US" sz="900" b="0" i="0" u="none" strike="noStrike" dirty="0">
                        <a:solidFill>
                          <a:srgbClr val="000000"/>
                        </a:solidFill>
                        <a:effectLst/>
                        <a:latin typeface="Calibri" panose="020F0502020204030204" pitchFamily="34" charset="0"/>
                      </a:endParaRP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10/15/2020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8773937"/>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6</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East Greenwich, RI</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1/15/2021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9197291"/>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7</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Wright Patterson</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4/15/2021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1858125"/>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8</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Joplin,</a:t>
                      </a:r>
                      <a:r>
                        <a:rPr lang="en-US" sz="900" b="0" i="0" u="none" strike="noStrike" baseline="0" dirty="0">
                          <a:solidFill>
                            <a:srgbClr val="000000"/>
                          </a:solidFill>
                          <a:effectLst/>
                          <a:latin typeface="Calibri" panose="020F0502020204030204" pitchFamily="34" charset="0"/>
                        </a:rPr>
                        <a:t> MO</a:t>
                      </a:r>
                      <a:endParaRPr lang="en-US" sz="900" b="0" i="0" u="none" strike="noStrike" dirty="0">
                        <a:solidFill>
                          <a:srgbClr val="000000"/>
                        </a:solidFill>
                        <a:effectLst/>
                        <a:latin typeface="Calibri" panose="020F0502020204030204" pitchFamily="34" charset="0"/>
                      </a:endParaRP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7/15/2021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5004115"/>
                  </a:ext>
                </a:extLst>
              </a:tr>
              <a:tr h="190500">
                <a:tc>
                  <a:txBody>
                    <a:bodyPr/>
                    <a:lstStyle/>
                    <a:p>
                      <a:pPr algn="l" fontAlgn="b"/>
                      <a:r>
                        <a:rPr lang="en-US" sz="900" b="0" i="0" u="none" strike="noStrike" dirty="0">
                          <a:solidFill>
                            <a:srgbClr val="000000"/>
                          </a:solidFill>
                          <a:effectLst/>
                          <a:latin typeface="Calibri" panose="020F0502020204030204" pitchFamily="34" charset="0"/>
                        </a:rPr>
                        <a:t>QMR Meeting 9</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East Greenwich, RI</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10/15/2021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1381217"/>
                  </a:ext>
                </a:extLst>
              </a:tr>
            </a:tbl>
          </a:graphicData>
        </a:graphic>
      </p:graphicFrame>
      <p:sp>
        <p:nvSpPr>
          <p:cNvPr id="4" name="Title 3"/>
          <p:cNvSpPr>
            <a:spLocks noGrp="1"/>
          </p:cNvSpPr>
          <p:nvPr>
            <p:ph type="title"/>
          </p:nvPr>
        </p:nvSpPr>
        <p:spPr/>
        <p:txBody>
          <a:bodyPr/>
          <a:lstStyle/>
          <a:p>
            <a:r>
              <a:rPr lang="en-US" dirty="0"/>
              <a:t>Quarterly PMR’s and Design Review Schedule (</a:t>
            </a:r>
            <a:r>
              <a:rPr lang="en-US" dirty="0" err="1"/>
              <a:t>MichaelB</a:t>
            </a:r>
            <a:r>
              <a:rPr lang="en-US" dirty="0"/>
              <a:t> content)</a:t>
            </a:r>
          </a:p>
        </p:txBody>
      </p:sp>
      <p:sp>
        <p:nvSpPr>
          <p:cNvPr id="3" name="TextBox 2"/>
          <p:cNvSpPr txBox="1"/>
          <p:nvPr/>
        </p:nvSpPr>
        <p:spPr>
          <a:xfrm>
            <a:off x="4449600" y="1301738"/>
            <a:ext cx="4284000" cy="338554"/>
          </a:xfrm>
          <a:prstGeom prst="rect">
            <a:avLst/>
          </a:prstGeom>
          <a:noFill/>
        </p:spPr>
        <p:txBody>
          <a:bodyPr wrap="square" rtlCol="0">
            <a:spAutoFit/>
          </a:bodyPr>
          <a:lstStyle/>
          <a:p>
            <a:r>
              <a:rPr lang="en-US" sz="1600" dirty="0"/>
              <a:t>Design Reviews Summary</a:t>
            </a:r>
          </a:p>
        </p:txBody>
      </p:sp>
      <p:sp>
        <p:nvSpPr>
          <p:cNvPr id="7" name="TextBox 6"/>
          <p:cNvSpPr txBox="1"/>
          <p:nvPr/>
        </p:nvSpPr>
        <p:spPr>
          <a:xfrm>
            <a:off x="91150" y="1301738"/>
            <a:ext cx="4284000" cy="338554"/>
          </a:xfrm>
          <a:prstGeom prst="rect">
            <a:avLst/>
          </a:prstGeom>
          <a:noFill/>
        </p:spPr>
        <p:txBody>
          <a:bodyPr wrap="square" rtlCol="0">
            <a:spAutoFit/>
          </a:bodyPr>
          <a:lstStyle/>
          <a:p>
            <a:r>
              <a:rPr lang="en-US" sz="1600" dirty="0"/>
              <a:t>Quarterly Management Reviews Summary</a:t>
            </a:r>
          </a:p>
        </p:txBody>
      </p:sp>
      <p:graphicFrame>
        <p:nvGraphicFramePr>
          <p:cNvPr id="12" name="Table 11"/>
          <p:cNvGraphicFramePr>
            <a:graphicFrameLocks noGrp="1"/>
          </p:cNvGraphicFramePr>
          <p:nvPr>
            <p:extLst>
              <p:ext uri="{D42A27DB-BD31-4B8C-83A1-F6EECF244321}">
                <p14:modId xmlns:p14="http://schemas.microsoft.com/office/powerpoint/2010/main" val="943090587"/>
              </p:ext>
            </p:extLst>
          </p:nvPr>
        </p:nvGraphicFramePr>
        <p:xfrm>
          <a:off x="4618800" y="1738888"/>
          <a:ext cx="4114800" cy="1905002"/>
        </p:xfrm>
        <a:graphic>
          <a:graphicData uri="http://schemas.openxmlformats.org/drawingml/2006/table">
            <a:tbl>
              <a:tblPr firstRow="1" firstCol="1" bandRow="1"/>
              <a:tblGrid>
                <a:gridCol w="1016000">
                  <a:extLst>
                    <a:ext uri="{9D8B030D-6E8A-4147-A177-3AD203B41FA5}">
                      <a16:colId xmlns:a16="http://schemas.microsoft.com/office/drawing/2014/main" val="465320660"/>
                    </a:ext>
                  </a:extLst>
                </a:gridCol>
                <a:gridCol w="1447800">
                  <a:extLst>
                    <a:ext uri="{9D8B030D-6E8A-4147-A177-3AD203B41FA5}">
                      <a16:colId xmlns:a16="http://schemas.microsoft.com/office/drawing/2014/main" val="586025210"/>
                    </a:ext>
                  </a:extLst>
                </a:gridCol>
                <a:gridCol w="431800">
                  <a:extLst>
                    <a:ext uri="{9D8B030D-6E8A-4147-A177-3AD203B41FA5}">
                      <a16:colId xmlns:a16="http://schemas.microsoft.com/office/drawing/2014/main" val="3527430091"/>
                    </a:ext>
                  </a:extLst>
                </a:gridCol>
                <a:gridCol w="749300">
                  <a:extLst>
                    <a:ext uri="{9D8B030D-6E8A-4147-A177-3AD203B41FA5}">
                      <a16:colId xmlns:a16="http://schemas.microsoft.com/office/drawing/2014/main" val="986953636"/>
                    </a:ext>
                  </a:extLst>
                </a:gridCol>
                <a:gridCol w="469900">
                  <a:extLst>
                    <a:ext uri="{9D8B030D-6E8A-4147-A177-3AD203B41FA5}">
                      <a16:colId xmlns:a16="http://schemas.microsoft.com/office/drawing/2014/main" val="339410884"/>
                    </a:ext>
                  </a:extLst>
                </a:gridCol>
              </a:tblGrid>
              <a:tr h="173182">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Subsystem</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Review Meeting</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Location</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Estimated Date</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spcBef>
                          <a:spcPts val="0"/>
                        </a:spcBef>
                        <a:spcAft>
                          <a:spcPts val="0"/>
                        </a:spcAft>
                      </a:pPr>
                      <a:r>
                        <a:rPr lang="en-US" sz="900" b="1" dirty="0">
                          <a:solidFill>
                            <a:srgbClr val="000000"/>
                          </a:solidFill>
                          <a:effectLst/>
                          <a:latin typeface="Calibri" panose="020F0502020204030204" pitchFamily="34" charset="0"/>
                          <a:ea typeface="Calibri" panose="020F0502020204030204" pitchFamily="34" charset="0"/>
                        </a:rPr>
                        <a:t>Int/Ext</a:t>
                      </a:r>
                      <a:endParaRPr lang="en-US" sz="900" dirty="0">
                        <a:solidFill>
                          <a:srgbClr val="000000"/>
                        </a:solidFill>
                        <a:effectLst/>
                        <a:latin typeface="Calibri" panose="020F0502020204030204" pitchFamily="34" charset="0"/>
                        <a:ea typeface="Calibri" panose="020F0502020204030204" pitchFamily="34" charset="0"/>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801934984"/>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System Requirements Review</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Joplin</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8/22/2019</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4916566"/>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BMS</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Preliminary Design Review</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Joplin</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May-20</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7134437"/>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BMS</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Critical Design Review</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Q2-2021</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8767605"/>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Acceptance Testing Kickoff</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Sep-21*</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5510944"/>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Cell and Module</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PDR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Dec-19</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7466180"/>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Cell and Module</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CDR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Q2-2020</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3472287"/>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PDR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Q2-2020</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3284264"/>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CDR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EG</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Q2-2021</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4840082"/>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 (Part A)</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TRR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Q3-2020</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2066974"/>
                  </a:ext>
                </a:extLst>
              </a:tr>
              <a:tr h="173182">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Battery (Part B)</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TRR</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 </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Q4-2021</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900" dirty="0">
                          <a:solidFill>
                            <a:srgbClr val="000000"/>
                          </a:solidFill>
                          <a:effectLst/>
                          <a:latin typeface="Calibri" panose="020F0502020204030204" pitchFamily="34" charset="0"/>
                          <a:ea typeface="Calibri" panose="020F0502020204030204" pitchFamily="34" charset="0"/>
                        </a:rPr>
                        <a:t>Ext</a:t>
                      </a: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4561432"/>
                  </a:ext>
                </a:extLst>
              </a:tr>
            </a:tbl>
          </a:graphicData>
        </a:graphic>
      </p:graphicFrame>
      <p:sp>
        <p:nvSpPr>
          <p:cNvPr id="13" name="TextBox 12"/>
          <p:cNvSpPr txBox="1"/>
          <p:nvPr/>
        </p:nvSpPr>
        <p:spPr>
          <a:xfrm>
            <a:off x="4508390" y="3643890"/>
            <a:ext cx="4166419" cy="461665"/>
          </a:xfrm>
          <a:prstGeom prst="rect">
            <a:avLst/>
          </a:prstGeom>
          <a:noFill/>
        </p:spPr>
        <p:txBody>
          <a:bodyPr wrap="square" rtlCol="0">
            <a:spAutoFit/>
          </a:bodyPr>
          <a:lstStyle/>
          <a:p>
            <a:r>
              <a:rPr lang="en-US" sz="800" dirty="0"/>
              <a:t>*Prototype batteries are scheduled to be built (Q1 or Q2 2021)</a:t>
            </a:r>
          </a:p>
          <a:p>
            <a:r>
              <a:rPr lang="en-US" sz="800" dirty="0"/>
              <a:t>Acceptance testing of the deliverable pre-qualification batteries is scheduled for Q4 2021. Which would AFRL be involved in as an Acceptance Test kickoff?</a:t>
            </a:r>
          </a:p>
        </p:txBody>
      </p:sp>
    </p:spTree>
    <p:extLst>
      <p:ext uri="{BB962C8B-B14F-4D97-AF65-F5344CB8AC3E}">
        <p14:creationId xmlns:p14="http://schemas.microsoft.com/office/powerpoint/2010/main" val="325619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Safety Tests</a:t>
            </a:r>
          </a:p>
        </p:txBody>
      </p:sp>
    </p:spTree>
    <p:extLst>
      <p:ext uri="{BB962C8B-B14F-4D97-AF65-F5344CB8AC3E}">
        <p14:creationId xmlns:p14="http://schemas.microsoft.com/office/powerpoint/2010/main" val="276084659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RogerB</a:t>
            </a:r>
            <a:r>
              <a:rPr lang="en-US" dirty="0"/>
              <a:t> to add content</a:t>
            </a:r>
          </a:p>
        </p:txBody>
      </p:sp>
    </p:spTree>
    <p:extLst>
      <p:ext uri="{BB962C8B-B14F-4D97-AF65-F5344CB8AC3E}">
        <p14:creationId xmlns:p14="http://schemas.microsoft.com/office/powerpoint/2010/main" val="2575697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AC65E6-0607-EB49-A206-A495B3F8E34E}"/>
              </a:ext>
            </a:extLst>
          </p:cNvPr>
          <p:cNvSpPr>
            <a:spLocks noGrp="1"/>
          </p:cNvSpPr>
          <p:nvPr>
            <p:ph type="ctrTitle"/>
          </p:nvPr>
        </p:nvSpPr>
        <p:spPr>
          <a:xfrm>
            <a:off x="1657350" y="1731093"/>
            <a:ext cx="5829300" cy="1102519"/>
          </a:xfrm>
          <a:prstGeom prst="rect">
            <a:avLst/>
          </a:prstGeom>
        </p:spPr>
        <p:txBody>
          <a:bodyPr/>
          <a:lstStyle/>
          <a:p>
            <a:pPr algn="ctr"/>
            <a:r>
              <a:rPr lang="en-US" sz="3300" dirty="0"/>
              <a:t>Specification Requirements Review</a:t>
            </a:r>
          </a:p>
        </p:txBody>
      </p:sp>
    </p:spTree>
    <p:extLst>
      <p:ext uri="{BB962C8B-B14F-4D97-AF65-F5344CB8AC3E}">
        <p14:creationId xmlns:p14="http://schemas.microsoft.com/office/powerpoint/2010/main" val="27038681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RogerB</a:t>
            </a:r>
            <a:r>
              <a:rPr lang="en-US" dirty="0"/>
              <a:t> to add content</a:t>
            </a:r>
          </a:p>
        </p:txBody>
      </p:sp>
    </p:spTree>
    <p:extLst>
      <p:ext uri="{BB962C8B-B14F-4D97-AF65-F5344CB8AC3E}">
        <p14:creationId xmlns:p14="http://schemas.microsoft.com/office/powerpoint/2010/main" val="1779195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441539-461D-6148-8AAF-1FCB2D872064}"/>
              </a:ext>
            </a:extLst>
          </p:cNvPr>
          <p:cNvSpPr>
            <a:spLocks noGrp="1"/>
          </p:cNvSpPr>
          <p:nvPr>
            <p:ph type="ctrTitle"/>
          </p:nvPr>
        </p:nvSpPr>
        <p:spPr>
          <a:xfrm>
            <a:off x="1657350" y="2631093"/>
            <a:ext cx="5829300" cy="1102519"/>
          </a:xfrm>
          <a:prstGeom prst="rect">
            <a:avLst/>
          </a:prstGeom>
        </p:spPr>
        <p:txBody>
          <a:bodyPr/>
          <a:lstStyle/>
          <a:p>
            <a:r>
              <a:rPr lang="en-US" dirty="0"/>
              <a:t>Program Management Plan</a:t>
            </a:r>
          </a:p>
        </p:txBody>
      </p:sp>
    </p:spTree>
    <p:extLst>
      <p:ext uri="{BB962C8B-B14F-4D97-AF65-F5344CB8AC3E}">
        <p14:creationId xmlns:p14="http://schemas.microsoft.com/office/powerpoint/2010/main" val="28381040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Stakeholders (</a:t>
            </a:r>
            <a:r>
              <a:rPr lang="en-US" dirty="0" err="1"/>
              <a:t>MichaelB</a:t>
            </a:r>
            <a:r>
              <a:rPr lang="en-US" dirty="0"/>
              <a:t> to add content)</a:t>
            </a:r>
          </a:p>
        </p:txBody>
      </p:sp>
      <p:sp>
        <p:nvSpPr>
          <p:cNvPr id="3" name="Content Placeholder 2"/>
          <p:cNvSpPr>
            <a:spLocks noGrp="1"/>
          </p:cNvSpPr>
          <p:nvPr>
            <p:ph sz="half" idx="1"/>
          </p:nvPr>
        </p:nvSpPr>
        <p:spPr/>
        <p:txBody>
          <a:bodyPr>
            <a:normAutofit fontScale="92500" lnSpcReduction="20000"/>
          </a:bodyPr>
          <a:lstStyle/>
          <a:p>
            <a:r>
              <a:rPr lang="en-US" dirty="0"/>
              <a:t>JSF Program Office</a:t>
            </a:r>
          </a:p>
          <a:p>
            <a:r>
              <a:rPr lang="en-US" dirty="0"/>
              <a:t>Wright Patterson/ Air Force Research Laboratory</a:t>
            </a:r>
          </a:p>
          <a:p>
            <a:pPr lvl="1"/>
            <a:r>
              <a:rPr lang="en-US" dirty="0"/>
              <a:t>Customer lead facility and Program Point of Origin</a:t>
            </a:r>
          </a:p>
          <a:p>
            <a:r>
              <a:rPr lang="en-US" dirty="0"/>
              <a:t>Lockheed Martin (Fort Worth)</a:t>
            </a:r>
          </a:p>
          <a:p>
            <a:pPr lvl="1"/>
            <a:r>
              <a:rPr lang="en-US" dirty="0"/>
              <a:t>ICD Definition (Effort led by NAVSEA Crane)</a:t>
            </a:r>
          </a:p>
          <a:p>
            <a:r>
              <a:rPr lang="en-US" dirty="0"/>
              <a:t>NAVSEA Crane</a:t>
            </a:r>
          </a:p>
          <a:p>
            <a:pPr lvl="1"/>
            <a:r>
              <a:rPr lang="en-US" dirty="0"/>
              <a:t>Technical Lead</a:t>
            </a:r>
          </a:p>
          <a:p>
            <a:r>
              <a:rPr lang="en-US" dirty="0"/>
              <a:t>EaglePicher Locations</a:t>
            </a:r>
          </a:p>
          <a:p>
            <a:pPr lvl="1"/>
            <a:r>
              <a:rPr lang="en-US" dirty="0"/>
              <a:t>East Greenwich: </a:t>
            </a:r>
          </a:p>
          <a:p>
            <a:pPr lvl="2"/>
            <a:r>
              <a:rPr lang="en-US" dirty="0"/>
              <a:t>Cell Development</a:t>
            </a:r>
          </a:p>
          <a:p>
            <a:pPr lvl="2"/>
            <a:r>
              <a:rPr lang="en-US" dirty="0"/>
              <a:t>Battery and Module Assembly</a:t>
            </a:r>
          </a:p>
          <a:p>
            <a:pPr lvl="2"/>
            <a:r>
              <a:rPr lang="en-US" dirty="0"/>
              <a:t>Thermal Modeling</a:t>
            </a:r>
          </a:p>
          <a:p>
            <a:pPr lvl="2"/>
            <a:r>
              <a:rPr lang="en-US" dirty="0"/>
              <a:t>Low Rate Manufacturing</a:t>
            </a:r>
          </a:p>
          <a:p>
            <a:pPr lvl="1"/>
            <a:r>
              <a:rPr lang="en-US" dirty="0"/>
              <a:t>Joplin:</a:t>
            </a:r>
          </a:p>
          <a:p>
            <a:pPr lvl="2"/>
            <a:r>
              <a:rPr lang="en-US" dirty="0"/>
              <a:t>Battery Management System (Hardware and Software)</a:t>
            </a:r>
          </a:p>
          <a:p>
            <a:pPr lvl="2"/>
            <a:r>
              <a:rPr lang="en-US" dirty="0"/>
              <a:t>Manufacturing Ramp</a:t>
            </a:r>
          </a:p>
          <a:p>
            <a:endParaRPr lang="en-US" dirty="0"/>
          </a:p>
        </p:txBody>
      </p:sp>
      <p:sp>
        <p:nvSpPr>
          <p:cNvPr id="4" name="Text Placeholder 3"/>
          <p:cNvSpPr>
            <a:spLocks noGrp="1"/>
          </p:cNvSpPr>
          <p:nvPr>
            <p:ph type="body" idx="10"/>
          </p:nvPr>
        </p:nvSpPr>
        <p:spPr/>
        <p:txBody>
          <a:bodyPr/>
          <a:lstStyle/>
          <a:p>
            <a:r>
              <a:rPr lang="en-US" dirty="0"/>
              <a:t>Multi-site Effort</a:t>
            </a:r>
          </a:p>
        </p:txBody>
      </p:sp>
    </p:spTree>
    <p:extLst>
      <p:ext uri="{BB962C8B-B14F-4D97-AF65-F5344CB8AC3E}">
        <p14:creationId xmlns:p14="http://schemas.microsoft.com/office/powerpoint/2010/main" val="2747467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EaglePicher Organizational Structure (Mburke to add content)</a:t>
            </a:r>
          </a:p>
        </p:txBody>
      </p:sp>
      <p:sp>
        <p:nvSpPr>
          <p:cNvPr id="3" name="Content Placeholder 2"/>
          <p:cNvSpPr>
            <a:spLocks noGrp="1"/>
          </p:cNvSpPr>
          <p:nvPr>
            <p:ph sz="half" idx="1"/>
          </p:nvPr>
        </p:nvSpPr>
        <p:spPr/>
        <p:txBody>
          <a:bodyPr/>
          <a:lstStyle/>
          <a:p>
            <a:r>
              <a:rPr lang="en-US" dirty="0">
                <a:solidFill>
                  <a:srgbClr val="FF0000"/>
                </a:solidFill>
              </a:rPr>
              <a:t>FP note:  Insert updated org chart</a:t>
            </a:r>
          </a:p>
          <a:p>
            <a:endParaRPr lang="en-US" dirty="0">
              <a:solidFill>
                <a:srgbClr val="FF0000"/>
              </a:solidFill>
            </a:endParaRPr>
          </a:p>
        </p:txBody>
      </p:sp>
      <p:sp>
        <p:nvSpPr>
          <p:cNvPr id="4" name="Text Placeholder 3"/>
          <p:cNvSpPr>
            <a:spLocks noGrp="1"/>
          </p:cNvSpPr>
          <p:nvPr>
            <p:ph type="body" idx="10"/>
          </p:nvPr>
        </p:nvSpPr>
        <p:spPr/>
        <p:txBody>
          <a:bodyPr/>
          <a:lstStyle/>
          <a:p>
            <a:r>
              <a:rPr lang="en-US" dirty="0"/>
              <a:t>Project Organization</a:t>
            </a:r>
          </a:p>
        </p:txBody>
      </p:sp>
    </p:spTree>
    <p:extLst>
      <p:ext uri="{BB962C8B-B14F-4D97-AF65-F5344CB8AC3E}">
        <p14:creationId xmlns:p14="http://schemas.microsoft.com/office/powerpoint/2010/main" val="1774006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DC-DC Converter (</a:t>
            </a:r>
            <a:r>
              <a:rPr lang="en-US" dirty="0" err="1"/>
              <a:t>MarcoA</a:t>
            </a:r>
            <a:r>
              <a:rPr lang="en-US" dirty="0"/>
              <a:t> to add content)</a:t>
            </a:r>
          </a:p>
        </p:txBody>
      </p:sp>
      <p:sp>
        <p:nvSpPr>
          <p:cNvPr id="3" name="Content Placeholder 2"/>
          <p:cNvSpPr>
            <a:spLocks noGrp="1"/>
          </p:cNvSpPr>
          <p:nvPr>
            <p:ph sz="half" idx="1"/>
          </p:nvPr>
        </p:nvSpPr>
        <p:spPr/>
        <p:txBody>
          <a:bodyPr/>
          <a:lstStyle/>
          <a:p>
            <a:r>
              <a:rPr lang="en-US" dirty="0">
                <a:solidFill>
                  <a:srgbClr val="FF0000"/>
                </a:solidFill>
              </a:rPr>
              <a:t>FP note: – Why this type of DC-DC versus another</a:t>
            </a:r>
          </a:p>
        </p:txBody>
      </p:sp>
    </p:spTree>
    <p:extLst>
      <p:ext uri="{BB962C8B-B14F-4D97-AF65-F5344CB8AC3E}">
        <p14:creationId xmlns:p14="http://schemas.microsoft.com/office/powerpoint/2010/main" val="28217639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Plan (</a:t>
            </a:r>
            <a:r>
              <a:rPr lang="en-US" dirty="0" err="1"/>
              <a:t>MichaelB</a:t>
            </a:r>
            <a:r>
              <a:rPr lang="en-US" dirty="0"/>
              <a:t> &amp; </a:t>
            </a:r>
            <a:r>
              <a:rPr lang="en-US" dirty="0" err="1"/>
              <a:t>RogerB</a:t>
            </a:r>
            <a:r>
              <a:rPr lang="en-US" dirty="0"/>
              <a:t> to add content)</a:t>
            </a:r>
          </a:p>
        </p:txBody>
      </p:sp>
      <p:sp>
        <p:nvSpPr>
          <p:cNvPr id="5" name="Content Placeholder 4"/>
          <p:cNvSpPr>
            <a:spLocks noGrp="1"/>
          </p:cNvSpPr>
          <p:nvPr>
            <p:ph sz="half" idx="1"/>
          </p:nvPr>
        </p:nvSpPr>
        <p:spPr/>
        <p:txBody>
          <a:bodyPr/>
          <a:lstStyle/>
          <a:p>
            <a:r>
              <a:rPr lang="en-US" dirty="0"/>
              <a:t>Documentation will be submitted according to CDRL schedule</a:t>
            </a:r>
          </a:p>
          <a:p>
            <a:r>
              <a:rPr lang="en-US" dirty="0"/>
              <a:t>File formats and requirements will be standard EP – except where called out in specifically</a:t>
            </a:r>
          </a:p>
          <a:p>
            <a:r>
              <a:rPr lang="en-US" dirty="0"/>
              <a:t>EP document control and QMS to be utilized for keeping track of documentation and adherence to standards (AS9100 and ISO)</a:t>
            </a:r>
          </a:p>
          <a:p>
            <a:pPr lvl="1"/>
            <a:endParaRPr lang="en-US" dirty="0"/>
          </a:p>
        </p:txBody>
      </p:sp>
      <p:graphicFrame>
        <p:nvGraphicFramePr>
          <p:cNvPr id="8" name="Content Placeholder 7"/>
          <p:cNvGraphicFramePr>
            <a:graphicFrameLocks noGrp="1"/>
          </p:cNvGraphicFramePr>
          <p:nvPr>
            <p:ph sz="half" idx="10"/>
            <p:extLst>
              <p:ext uri="{D42A27DB-BD31-4B8C-83A1-F6EECF244321}">
                <p14:modId xmlns:p14="http://schemas.microsoft.com/office/powerpoint/2010/main" val="3374215334"/>
              </p:ext>
            </p:extLst>
          </p:nvPr>
        </p:nvGraphicFramePr>
        <p:xfrm>
          <a:off x="4294022" y="1097284"/>
          <a:ext cx="4220871" cy="3474712"/>
        </p:xfrm>
        <a:graphic>
          <a:graphicData uri="http://schemas.openxmlformats.org/drawingml/2006/table">
            <a:tbl>
              <a:tblPr firstRow="1" firstCol="1" bandRow="1">
                <a:tableStyleId>{5C22544A-7EE6-4342-B048-85BDC9FD1C3A}</a:tableStyleId>
              </a:tblPr>
              <a:tblGrid>
                <a:gridCol w="536657">
                  <a:extLst>
                    <a:ext uri="{9D8B030D-6E8A-4147-A177-3AD203B41FA5}">
                      <a16:colId xmlns:a16="http://schemas.microsoft.com/office/drawing/2014/main" val="3451817998"/>
                    </a:ext>
                  </a:extLst>
                </a:gridCol>
                <a:gridCol w="2336331">
                  <a:extLst>
                    <a:ext uri="{9D8B030D-6E8A-4147-A177-3AD203B41FA5}">
                      <a16:colId xmlns:a16="http://schemas.microsoft.com/office/drawing/2014/main" val="2208381766"/>
                    </a:ext>
                  </a:extLst>
                </a:gridCol>
                <a:gridCol w="1347883">
                  <a:extLst>
                    <a:ext uri="{9D8B030D-6E8A-4147-A177-3AD203B41FA5}">
                      <a16:colId xmlns:a16="http://schemas.microsoft.com/office/drawing/2014/main" val="793058731"/>
                    </a:ext>
                  </a:extLst>
                </a:gridCol>
              </a:tblGrid>
              <a:tr h="288820">
                <a:tc>
                  <a:txBody>
                    <a:bodyPr/>
                    <a:lstStyle/>
                    <a:p>
                      <a:pPr marL="0" marR="0" algn="just">
                        <a:lnSpc>
                          <a:spcPct val="107000"/>
                        </a:lnSpc>
                        <a:spcBef>
                          <a:spcPts val="600"/>
                        </a:spcBef>
                        <a:spcAft>
                          <a:spcPts val="0"/>
                        </a:spcAft>
                      </a:pPr>
                      <a:r>
                        <a:rPr lang="en-US" sz="900" dirty="0">
                          <a:effectLst/>
                        </a:rPr>
                        <a:t>CDRL</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400" marR="58400" marT="0" marB="0"/>
                </a:tc>
                <a:tc>
                  <a:txBody>
                    <a:bodyPr/>
                    <a:lstStyle/>
                    <a:p>
                      <a:pPr marL="0" marR="0" algn="just">
                        <a:lnSpc>
                          <a:spcPct val="107000"/>
                        </a:lnSpc>
                        <a:spcBef>
                          <a:spcPts val="600"/>
                        </a:spcBef>
                        <a:spcAft>
                          <a:spcPts val="0"/>
                        </a:spcAft>
                      </a:pPr>
                      <a:r>
                        <a:rPr lang="en-US" sz="900" dirty="0">
                          <a:effectLst/>
                        </a:rPr>
                        <a:t>Title</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400" marR="58400" marT="0" marB="0"/>
                </a:tc>
                <a:tc>
                  <a:txBody>
                    <a:bodyPr/>
                    <a:lstStyle/>
                    <a:p>
                      <a:pPr marL="0" marR="0" algn="just">
                        <a:lnSpc>
                          <a:spcPct val="107000"/>
                        </a:lnSpc>
                        <a:spcBef>
                          <a:spcPts val="600"/>
                        </a:spcBef>
                        <a:spcAft>
                          <a:spcPts val="0"/>
                        </a:spcAft>
                      </a:pPr>
                      <a:r>
                        <a:rPr lang="en-US" sz="900" dirty="0">
                          <a:effectLst/>
                        </a:rPr>
                        <a:t>Due Date</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8400" marR="58400" marT="0" marB="0"/>
                </a:tc>
                <a:extLst>
                  <a:ext uri="{0D108BD9-81ED-4DB2-BD59-A6C34878D82A}">
                    <a16:rowId xmlns:a16="http://schemas.microsoft.com/office/drawing/2014/main" val="971482991"/>
                  </a:ext>
                </a:extLst>
              </a:tr>
              <a:tr h="922971">
                <a:tc>
                  <a:txBody>
                    <a:bodyPr/>
                    <a:lstStyle/>
                    <a:p>
                      <a:pPr marL="0" marR="0" indent="0" algn="just">
                        <a:spcBef>
                          <a:spcPts val="600"/>
                        </a:spcBef>
                        <a:spcAft>
                          <a:spcPts val="0"/>
                        </a:spcAft>
                      </a:pPr>
                      <a:r>
                        <a:rPr lang="en-US" sz="900" dirty="0">
                          <a:effectLst/>
                        </a:rPr>
                        <a:t>A001</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Scientific and Technical Reports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 Draft: 30 days after TPOP end</a:t>
                      </a:r>
                      <a:endParaRPr lang="en-US" sz="1000" dirty="0">
                        <a:effectLst/>
                      </a:endParaRPr>
                    </a:p>
                    <a:p>
                      <a:pPr marL="0" marR="0" indent="0" algn="just">
                        <a:spcBef>
                          <a:spcPts val="600"/>
                        </a:spcBef>
                        <a:spcAft>
                          <a:spcPts val="0"/>
                        </a:spcAft>
                      </a:pPr>
                      <a:r>
                        <a:rPr lang="en-US" sz="900" dirty="0">
                          <a:effectLst/>
                        </a:rPr>
                        <a:t> Final: 90 days after TPOP end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3453169395"/>
                  </a:ext>
                </a:extLst>
              </a:tr>
              <a:tr h="207197">
                <a:tc>
                  <a:txBody>
                    <a:bodyPr/>
                    <a:lstStyle/>
                    <a:p>
                      <a:pPr marL="0" marR="0" indent="0" algn="just">
                        <a:spcBef>
                          <a:spcPts val="600"/>
                        </a:spcBef>
                        <a:spcAft>
                          <a:spcPts val="0"/>
                        </a:spcAft>
                      </a:pPr>
                      <a:r>
                        <a:rPr lang="en-US" sz="900" dirty="0">
                          <a:effectLst/>
                        </a:rPr>
                        <a:t>A002</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Funds and Man-Hour Expenditure Report</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Monthly</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2340822976"/>
                  </a:ext>
                </a:extLst>
              </a:tr>
              <a:tr h="207197">
                <a:tc>
                  <a:txBody>
                    <a:bodyPr/>
                    <a:lstStyle/>
                    <a:p>
                      <a:pPr marL="0" marR="0" indent="0" algn="just">
                        <a:spcBef>
                          <a:spcPts val="600"/>
                        </a:spcBef>
                        <a:spcAft>
                          <a:spcPts val="0"/>
                        </a:spcAft>
                      </a:pPr>
                      <a:r>
                        <a:rPr lang="en-US" sz="900" dirty="0">
                          <a:effectLst/>
                        </a:rPr>
                        <a:t>A003</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Contractor Funds Status Report (CSFR)</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Quarterly</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749052503"/>
                  </a:ext>
                </a:extLst>
              </a:tr>
              <a:tr h="207197">
                <a:tc>
                  <a:txBody>
                    <a:bodyPr/>
                    <a:lstStyle/>
                    <a:p>
                      <a:pPr marL="0" marR="0" indent="0" algn="just">
                        <a:spcBef>
                          <a:spcPts val="600"/>
                        </a:spcBef>
                        <a:spcAft>
                          <a:spcPts val="0"/>
                        </a:spcAft>
                      </a:pPr>
                      <a:r>
                        <a:rPr lang="en-US" sz="900" dirty="0">
                          <a:effectLst/>
                        </a:rPr>
                        <a:t>A004</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Status Reports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Monthly</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873574758"/>
                  </a:ext>
                </a:extLst>
              </a:tr>
              <a:tr h="207197">
                <a:tc>
                  <a:txBody>
                    <a:bodyPr/>
                    <a:lstStyle/>
                    <a:p>
                      <a:pPr marL="0" marR="0" indent="0" algn="just">
                        <a:spcBef>
                          <a:spcPts val="600"/>
                        </a:spcBef>
                        <a:spcAft>
                          <a:spcPts val="0"/>
                        </a:spcAft>
                      </a:pPr>
                      <a:r>
                        <a:rPr lang="en-US" sz="900" dirty="0">
                          <a:effectLst/>
                        </a:rPr>
                        <a:t>A005</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Presentation Materials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 Required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2538715969"/>
                  </a:ext>
                </a:extLst>
              </a:tr>
              <a:tr h="398148">
                <a:tc>
                  <a:txBody>
                    <a:bodyPr/>
                    <a:lstStyle/>
                    <a:p>
                      <a:pPr marL="0" marR="0" indent="0" algn="just">
                        <a:spcBef>
                          <a:spcPts val="600"/>
                        </a:spcBef>
                        <a:spcAft>
                          <a:spcPts val="0"/>
                        </a:spcAft>
                      </a:pPr>
                      <a:r>
                        <a:rPr lang="en-US" sz="900" dirty="0">
                          <a:effectLst/>
                        </a:rPr>
                        <a:t>A006</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Assessment of Manufacturing Risk and Readiness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30d after MRL Assessment</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3819477424"/>
                  </a:ext>
                </a:extLst>
              </a:tr>
              <a:tr h="207197">
                <a:tc>
                  <a:txBody>
                    <a:bodyPr/>
                    <a:lstStyle/>
                    <a:p>
                      <a:pPr marL="0" marR="0" indent="0" algn="just">
                        <a:spcBef>
                          <a:spcPts val="600"/>
                        </a:spcBef>
                        <a:spcAft>
                          <a:spcPts val="0"/>
                        </a:spcAft>
                      </a:pPr>
                      <a:r>
                        <a:rPr lang="en-US" sz="900" dirty="0">
                          <a:effectLst/>
                        </a:rPr>
                        <a:t>A007</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Conference Agenda</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 Required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3010001023"/>
                  </a:ext>
                </a:extLst>
              </a:tr>
              <a:tr h="207197">
                <a:tc>
                  <a:txBody>
                    <a:bodyPr/>
                    <a:lstStyle/>
                    <a:p>
                      <a:pPr marL="0" marR="0" indent="0" algn="just">
                        <a:spcBef>
                          <a:spcPts val="600"/>
                        </a:spcBef>
                        <a:spcAft>
                          <a:spcPts val="0"/>
                        </a:spcAft>
                      </a:pPr>
                      <a:r>
                        <a:rPr lang="en-US" sz="900" dirty="0">
                          <a:effectLst/>
                        </a:rPr>
                        <a:t>A008</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Conference Minutes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3 days after PMRs</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1116506015"/>
                  </a:ext>
                </a:extLst>
              </a:tr>
              <a:tr h="207197">
                <a:tc>
                  <a:txBody>
                    <a:bodyPr/>
                    <a:lstStyle/>
                    <a:p>
                      <a:pPr marL="0" marR="0" indent="0" algn="just">
                        <a:spcBef>
                          <a:spcPts val="600"/>
                        </a:spcBef>
                        <a:spcAft>
                          <a:spcPts val="0"/>
                        </a:spcAft>
                      </a:pPr>
                      <a:r>
                        <a:rPr lang="en-US" sz="900" dirty="0">
                          <a:effectLst/>
                        </a:rPr>
                        <a:t>A009</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Interface Control Document</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 Generated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264395747"/>
                  </a:ext>
                </a:extLst>
              </a:tr>
              <a:tr h="207197">
                <a:tc>
                  <a:txBody>
                    <a:bodyPr/>
                    <a:lstStyle/>
                    <a:p>
                      <a:pPr marL="0" marR="0" indent="0" algn="just">
                        <a:spcBef>
                          <a:spcPts val="600"/>
                        </a:spcBef>
                        <a:spcAft>
                          <a:spcPts val="0"/>
                        </a:spcAft>
                      </a:pPr>
                      <a:r>
                        <a:rPr lang="en-US" sz="900" dirty="0">
                          <a:effectLst/>
                        </a:rPr>
                        <a:t>A010</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Interface Requirements Specification</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As Generated</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1606769691"/>
                  </a:ext>
                </a:extLst>
              </a:tr>
              <a:tr h="207197">
                <a:tc>
                  <a:txBody>
                    <a:bodyPr/>
                    <a:lstStyle/>
                    <a:p>
                      <a:pPr marL="0" marR="0" indent="0" algn="just">
                        <a:spcBef>
                          <a:spcPts val="600"/>
                        </a:spcBef>
                        <a:spcAft>
                          <a:spcPts val="0"/>
                        </a:spcAft>
                      </a:pPr>
                      <a:r>
                        <a:rPr lang="en-US" sz="900" dirty="0">
                          <a:effectLst/>
                        </a:rPr>
                        <a:t>A011</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Project Planning Chart</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tc>
                  <a:txBody>
                    <a:bodyPr/>
                    <a:lstStyle/>
                    <a:p>
                      <a:pPr marL="0" marR="0" indent="0" algn="just">
                        <a:spcBef>
                          <a:spcPts val="600"/>
                        </a:spcBef>
                        <a:spcAft>
                          <a:spcPts val="0"/>
                        </a:spcAft>
                      </a:pPr>
                      <a:r>
                        <a:rPr lang="en-US" sz="900" dirty="0">
                          <a:effectLst/>
                        </a:rPr>
                        <a:t>Monthly</a:t>
                      </a:r>
                      <a:endParaRPr lang="en-US" sz="10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58400" marR="58400" marT="0" marB="0" anchor="ctr"/>
                </a:tc>
                <a:extLst>
                  <a:ext uri="{0D108BD9-81ED-4DB2-BD59-A6C34878D82A}">
                    <a16:rowId xmlns:a16="http://schemas.microsoft.com/office/drawing/2014/main" val="253490246"/>
                  </a:ext>
                </a:extLst>
              </a:tr>
            </a:tbl>
          </a:graphicData>
        </a:graphic>
      </p:graphicFrame>
    </p:spTree>
    <p:extLst>
      <p:ext uri="{BB962C8B-B14F-4D97-AF65-F5344CB8AC3E}">
        <p14:creationId xmlns:p14="http://schemas.microsoft.com/office/powerpoint/2010/main" val="4008257001"/>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Weekly and Bi-Weekly Cadence (</a:t>
            </a:r>
            <a:r>
              <a:rPr lang="en-US" dirty="0" err="1"/>
              <a:t>MichaelB</a:t>
            </a:r>
            <a:r>
              <a:rPr lang="en-US" dirty="0"/>
              <a:t> to add content)</a:t>
            </a:r>
          </a:p>
        </p:txBody>
      </p:sp>
      <p:sp>
        <p:nvSpPr>
          <p:cNvPr id="4" name="Text Placeholder 3"/>
          <p:cNvSpPr>
            <a:spLocks noGrp="1"/>
          </p:cNvSpPr>
          <p:nvPr>
            <p:ph type="body" idx="10"/>
          </p:nvPr>
        </p:nvSpPr>
        <p:spPr/>
        <p:txBody>
          <a:bodyPr/>
          <a:lstStyle/>
          <a:p>
            <a:r>
              <a:rPr lang="en-US" dirty="0"/>
              <a:t>Weekly review of team progress and KPI tracking</a:t>
            </a:r>
          </a:p>
        </p:txBody>
      </p:sp>
      <p:grpSp>
        <p:nvGrpSpPr>
          <p:cNvPr id="58" name="Group 57"/>
          <p:cNvGrpSpPr/>
          <p:nvPr/>
        </p:nvGrpSpPr>
        <p:grpSpPr>
          <a:xfrm>
            <a:off x="1720800" y="1184892"/>
            <a:ext cx="6444360" cy="3151635"/>
            <a:chOff x="879230" y="772565"/>
            <a:chExt cx="7137667" cy="3686097"/>
          </a:xfrm>
        </p:grpSpPr>
        <p:sp>
          <p:nvSpPr>
            <p:cNvPr id="59" name="Flowchart: Process 58"/>
            <p:cNvSpPr/>
            <p:nvPr/>
          </p:nvSpPr>
          <p:spPr>
            <a:xfrm>
              <a:off x="6349877" y="1311015"/>
              <a:ext cx="1667020" cy="3147647"/>
            </a:xfrm>
            <a:prstGeom prst="flowChartProcess">
              <a:avLst/>
            </a:prstGeom>
            <a:gradFill rotWithShape="1">
              <a:gsLst>
                <a:gs pos="100000">
                  <a:srgbClr val="6273E5">
                    <a:tint val="100000"/>
                    <a:shade val="100000"/>
                    <a:satMod val="130000"/>
                    <a:alpha val="9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nvGrpSpPr>
            <p:cNvPr id="60" name="Group 59"/>
            <p:cNvGrpSpPr/>
            <p:nvPr/>
          </p:nvGrpSpPr>
          <p:grpSpPr>
            <a:xfrm>
              <a:off x="879230" y="1005840"/>
              <a:ext cx="4244929" cy="3189964"/>
              <a:chOff x="879230" y="1005840"/>
              <a:chExt cx="4244929" cy="3189964"/>
            </a:xfrm>
          </p:grpSpPr>
          <p:sp>
            <p:nvSpPr>
              <p:cNvPr id="72" name="Flowchart: Process 71"/>
              <p:cNvSpPr/>
              <p:nvPr/>
            </p:nvSpPr>
            <p:spPr>
              <a:xfrm>
                <a:off x="879230" y="1005840"/>
                <a:ext cx="1076178" cy="443131"/>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Mechanical Process Lead</a:t>
                </a:r>
              </a:p>
            </p:txBody>
          </p:sp>
          <p:sp>
            <p:nvSpPr>
              <p:cNvPr id="73" name="Flowchart: Process 72"/>
              <p:cNvSpPr/>
              <p:nvPr/>
            </p:nvSpPr>
            <p:spPr>
              <a:xfrm>
                <a:off x="879230" y="1552921"/>
                <a:ext cx="1076178" cy="438443"/>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Chemical Process Lead</a:t>
                </a:r>
              </a:p>
            </p:txBody>
          </p:sp>
          <p:sp>
            <p:nvSpPr>
              <p:cNvPr id="74" name="Flowchart: Process 73"/>
              <p:cNvSpPr/>
              <p:nvPr/>
            </p:nvSpPr>
            <p:spPr>
              <a:xfrm>
                <a:off x="879230" y="2095313"/>
                <a:ext cx="1076178" cy="494428"/>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Systems Engineering Lead</a:t>
                </a:r>
              </a:p>
            </p:txBody>
          </p:sp>
          <p:sp>
            <p:nvSpPr>
              <p:cNvPr id="75" name="Flowchart: Process 74"/>
              <p:cNvSpPr/>
              <p:nvPr/>
            </p:nvSpPr>
            <p:spPr>
              <a:xfrm>
                <a:off x="879230" y="2633018"/>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Manufacturing Operations</a:t>
                </a:r>
              </a:p>
            </p:txBody>
          </p:sp>
          <p:sp>
            <p:nvSpPr>
              <p:cNvPr id="76" name="Flowchart: Process 75"/>
              <p:cNvSpPr/>
              <p:nvPr/>
            </p:nvSpPr>
            <p:spPr>
              <a:xfrm>
                <a:off x="879230" y="3180570"/>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Hardware Dev. Lead</a:t>
                </a:r>
              </a:p>
            </p:txBody>
          </p:sp>
          <p:sp>
            <p:nvSpPr>
              <p:cNvPr id="77" name="Flowchart: Process 76"/>
              <p:cNvSpPr/>
              <p:nvPr/>
            </p:nvSpPr>
            <p:spPr>
              <a:xfrm>
                <a:off x="879230" y="3762050"/>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Software Dev. Lead</a:t>
                </a:r>
              </a:p>
            </p:txBody>
          </p:sp>
          <p:sp>
            <p:nvSpPr>
              <p:cNvPr id="78" name="Right Brace 77"/>
              <p:cNvSpPr/>
              <p:nvPr/>
            </p:nvSpPr>
            <p:spPr>
              <a:xfrm>
                <a:off x="2018714" y="1227405"/>
                <a:ext cx="351692" cy="1691641"/>
              </a:xfrm>
              <a:prstGeom prst="rightBrace">
                <a:avLst/>
              </a:prstGeom>
              <a:noFill/>
              <a:ln w="25400" cap="flat" cmpd="sng" algn="ctr">
                <a:solidFill>
                  <a:srgbClr val="6273E5"/>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2554"/>
                  </a:solidFill>
                  <a:effectLst/>
                  <a:uLnTx/>
                  <a:uFillTx/>
                  <a:latin typeface="Arial" panose="020B0604020202020204"/>
                  <a:ea typeface="+mn-ea"/>
                  <a:cs typeface="+mn-cs"/>
                </a:endParaRPr>
              </a:p>
            </p:txBody>
          </p:sp>
          <p:sp>
            <p:nvSpPr>
              <p:cNvPr id="79" name="Right Brace 78"/>
              <p:cNvSpPr/>
              <p:nvPr/>
            </p:nvSpPr>
            <p:spPr>
              <a:xfrm>
                <a:off x="2018714" y="3257928"/>
                <a:ext cx="351692" cy="869853"/>
              </a:xfrm>
              <a:prstGeom prst="rightBrace">
                <a:avLst/>
              </a:prstGeom>
              <a:noFill/>
              <a:ln w="25400" cap="flat" cmpd="sng" algn="ctr">
                <a:solidFill>
                  <a:srgbClr val="6273E5"/>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2554"/>
                  </a:solidFill>
                  <a:effectLst/>
                  <a:uLnTx/>
                  <a:uFillTx/>
                  <a:latin typeface="Arial" panose="020B0604020202020204"/>
                  <a:ea typeface="+mn-ea"/>
                  <a:cs typeface="+mn-cs"/>
                </a:endParaRPr>
              </a:p>
            </p:txBody>
          </p:sp>
          <p:sp>
            <p:nvSpPr>
              <p:cNvPr id="80" name="Flowchart: Process 79"/>
              <p:cNvSpPr/>
              <p:nvPr/>
            </p:nvSpPr>
            <p:spPr>
              <a:xfrm>
                <a:off x="2433712" y="1841933"/>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EG TPM</a:t>
                </a:r>
              </a:p>
            </p:txBody>
          </p:sp>
          <p:sp>
            <p:nvSpPr>
              <p:cNvPr id="81" name="Flowchart: Process 80"/>
              <p:cNvSpPr/>
              <p:nvPr/>
            </p:nvSpPr>
            <p:spPr>
              <a:xfrm>
                <a:off x="2433712" y="3475976"/>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JP TPM</a:t>
                </a:r>
              </a:p>
            </p:txBody>
          </p:sp>
          <p:sp>
            <p:nvSpPr>
              <p:cNvPr id="82" name="Right Brace 81"/>
              <p:cNvSpPr/>
              <p:nvPr/>
            </p:nvSpPr>
            <p:spPr>
              <a:xfrm>
                <a:off x="3580230" y="2095313"/>
                <a:ext cx="351692" cy="1593019"/>
              </a:xfrm>
              <a:prstGeom prst="rightBrace">
                <a:avLst/>
              </a:prstGeom>
              <a:noFill/>
              <a:ln w="25400" cap="flat" cmpd="sng" algn="ctr">
                <a:solidFill>
                  <a:srgbClr val="6273E5"/>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2554"/>
                  </a:solidFill>
                  <a:effectLst/>
                  <a:uLnTx/>
                  <a:uFillTx/>
                  <a:latin typeface="Arial" panose="020B0604020202020204"/>
                  <a:ea typeface="+mn-ea"/>
                  <a:cs typeface="+mn-cs"/>
                </a:endParaRPr>
              </a:p>
            </p:txBody>
          </p:sp>
          <p:sp>
            <p:nvSpPr>
              <p:cNvPr id="83" name="Flowchart: Process 82"/>
              <p:cNvSpPr/>
              <p:nvPr/>
            </p:nvSpPr>
            <p:spPr>
              <a:xfrm>
                <a:off x="4047981" y="2667962"/>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Program Lead</a:t>
                </a:r>
              </a:p>
            </p:txBody>
          </p:sp>
        </p:grpSp>
        <p:sp>
          <p:nvSpPr>
            <p:cNvPr id="61" name="TextBox 60"/>
            <p:cNvSpPr txBox="1"/>
            <p:nvPr/>
          </p:nvSpPr>
          <p:spPr>
            <a:xfrm>
              <a:off x="2342273" y="772565"/>
              <a:ext cx="2384474" cy="46796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2554"/>
                  </a:solidFill>
                  <a:effectLst/>
                  <a:uLnTx/>
                  <a:uFillTx/>
                </a:rPr>
                <a:t>Weekly Review (Wednesday afternoon – Thursday Morning)</a:t>
              </a:r>
            </a:p>
          </p:txBody>
        </p:sp>
        <p:sp>
          <p:nvSpPr>
            <p:cNvPr id="62" name="Bent-Up Arrow 61"/>
            <p:cNvSpPr/>
            <p:nvPr/>
          </p:nvSpPr>
          <p:spPr>
            <a:xfrm rot="10800000">
              <a:off x="2103122" y="896286"/>
              <a:ext cx="260252" cy="199536"/>
            </a:xfrm>
            <a:prstGeom prst="bentUpArrow">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3" name="Bent-Up Arrow 62"/>
            <p:cNvSpPr/>
            <p:nvPr/>
          </p:nvSpPr>
          <p:spPr>
            <a:xfrm rot="10800000">
              <a:off x="3625950" y="1758121"/>
              <a:ext cx="260252" cy="199536"/>
            </a:xfrm>
            <a:prstGeom prst="bentUpArrow">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4" name="TextBox 63"/>
            <p:cNvSpPr txBox="1"/>
            <p:nvPr/>
          </p:nvSpPr>
          <p:spPr>
            <a:xfrm>
              <a:off x="3931922" y="1552921"/>
              <a:ext cx="2384474" cy="46796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2554"/>
                  </a:solidFill>
                  <a:effectLst/>
                  <a:uLnTx/>
                  <a:uFillTx/>
                </a:rPr>
                <a:t>Thursday Afternoon Internal Reviews</a:t>
              </a:r>
            </a:p>
          </p:txBody>
        </p:sp>
        <p:sp>
          <p:nvSpPr>
            <p:cNvPr id="66" name="Flowchart: Process 65"/>
            <p:cNvSpPr/>
            <p:nvPr/>
          </p:nvSpPr>
          <p:spPr>
            <a:xfrm>
              <a:off x="6657537" y="1797709"/>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AFRL</a:t>
              </a:r>
            </a:p>
          </p:txBody>
        </p:sp>
        <p:sp>
          <p:nvSpPr>
            <p:cNvPr id="67" name="Flowchart: Process 66"/>
            <p:cNvSpPr/>
            <p:nvPr/>
          </p:nvSpPr>
          <p:spPr>
            <a:xfrm>
              <a:off x="6657537" y="2383863"/>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JPO</a:t>
              </a:r>
            </a:p>
          </p:txBody>
        </p:sp>
        <p:sp>
          <p:nvSpPr>
            <p:cNvPr id="68" name="Flowchart: Process 67"/>
            <p:cNvSpPr/>
            <p:nvPr/>
          </p:nvSpPr>
          <p:spPr>
            <a:xfrm>
              <a:off x="6657537" y="2963693"/>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NAVSEA CRANE</a:t>
              </a:r>
            </a:p>
          </p:txBody>
        </p:sp>
        <p:sp>
          <p:nvSpPr>
            <p:cNvPr id="69" name="Flowchart: Process 68"/>
            <p:cNvSpPr/>
            <p:nvPr/>
          </p:nvSpPr>
          <p:spPr>
            <a:xfrm>
              <a:off x="6657537" y="3568504"/>
              <a:ext cx="1076178" cy="433754"/>
            </a:xfrm>
            <a:prstGeom prst="flowChartProcess">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Lockheed Martin</a:t>
              </a:r>
            </a:p>
          </p:txBody>
        </p:sp>
        <p:sp>
          <p:nvSpPr>
            <p:cNvPr id="70" name="TextBox 69"/>
            <p:cNvSpPr txBox="1"/>
            <p:nvPr/>
          </p:nvSpPr>
          <p:spPr>
            <a:xfrm>
              <a:off x="6393769" y="1360090"/>
              <a:ext cx="1610748" cy="2879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2554"/>
                  </a:solidFill>
                  <a:effectLst/>
                  <a:uLnTx/>
                  <a:uFillTx/>
                </a:rPr>
                <a:t>External Stakeholders</a:t>
              </a:r>
            </a:p>
          </p:txBody>
        </p:sp>
        <p:sp>
          <p:nvSpPr>
            <p:cNvPr id="71" name="TextBox 70"/>
            <p:cNvSpPr txBox="1"/>
            <p:nvPr/>
          </p:nvSpPr>
          <p:spPr>
            <a:xfrm>
              <a:off x="5254284" y="1925776"/>
              <a:ext cx="889776" cy="6839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2554"/>
                  </a:solidFill>
                  <a:effectLst/>
                  <a:uLnTx/>
                  <a:uFillTx/>
                </a:rPr>
                <a:t>Bi-weekly Friday Morning Reviews</a:t>
              </a:r>
            </a:p>
          </p:txBody>
        </p:sp>
      </p:grpSp>
      <p:sp>
        <p:nvSpPr>
          <p:cNvPr id="84" name="Flowchart: Process 83"/>
          <p:cNvSpPr/>
          <p:nvPr/>
        </p:nvSpPr>
        <p:spPr>
          <a:xfrm>
            <a:off x="1720799" y="4264182"/>
            <a:ext cx="971645" cy="370862"/>
          </a:xfrm>
          <a:prstGeom prst="flowChartProcess">
            <a:avLst/>
          </a:prstGeom>
          <a:gradFill rotWithShape="1">
            <a:gsLst>
              <a:gs pos="100000">
                <a:srgbClr val="00B050"/>
              </a:gs>
              <a:gs pos="100000">
                <a:srgbClr val="D5001B"/>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rPr>
              <a:t>ICD Int. Proj. Team</a:t>
            </a:r>
          </a:p>
        </p:txBody>
      </p:sp>
      <p:sp>
        <p:nvSpPr>
          <p:cNvPr id="85" name="Flowchart: Process 84"/>
          <p:cNvSpPr/>
          <p:nvPr/>
        </p:nvSpPr>
        <p:spPr>
          <a:xfrm>
            <a:off x="3124289" y="4264182"/>
            <a:ext cx="971645" cy="370862"/>
          </a:xfrm>
          <a:prstGeom prst="flowChartProcess">
            <a:avLst/>
          </a:prstGeom>
          <a:gradFill rotWithShape="1">
            <a:gsLst>
              <a:gs pos="100000">
                <a:srgbClr val="00B050"/>
              </a:gs>
              <a:gs pos="100000">
                <a:srgbClr val="D5001B"/>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rPr>
              <a:t>CRANE</a:t>
            </a:r>
            <a:r>
              <a:rPr kumimoji="0" lang="en-US" sz="1000" b="0" i="0" u="none" strike="noStrike" kern="0" cap="none" spc="0" normalizeH="0" noProof="0" dirty="0">
                <a:ln>
                  <a:noFill/>
                </a:ln>
                <a:solidFill>
                  <a:srgbClr val="FFFFFF"/>
                </a:solidFill>
                <a:effectLst/>
                <a:uLnTx/>
                <a:uFillTx/>
                <a:latin typeface="Arial" panose="020B0604020202020204"/>
                <a:ea typeface="+mn-ea"/>
                <a:cs typeface="+mn-cs"/>
              </a:rPr>
              <a:t> PM</a:t>
            </a:r>
            <a:endPar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cxnSp>
        <p:nvCxnSpPr>
          <p:cNvPr id="88" name="Straight Arrow Connector 87"/>
          <p:cNvCxnSpPr>
            <a:stCxn id="84" idx="3"/>
            <a:endCxn id="85" idx="1"/>
          </p:cNvCxnSpPr>
          <p:nvPr/>
        </p:nvCxnSpPr>
        <p:spPr>
          <a:xfrm>
            <a:off x="2692444" y="4449613"/>
            <a:ext cx="431845"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9" name="Right Brace 88"/>
          <p:cNvSpPr/>
          <p:nvPr/>
        </p:nvSpPr>
        <p:spPr>
          <a:xfrm>
            <a:off x="4188064" y="3795588"/>
            <a:ext cx="317531" cy="743729"/>
          </a:xfrm>
          <a:prstGeom prst="rightBrace">
            <a:avLst/>
          </a:prstGeom>
          <a:noFill/>
          <a:ln w="2540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554"/>
              </a:solidFill>
              <a:effectLst/>
              <a:uLnTx/>
              <a:uFillTx/>
              <a:latin typeface="Arial" panose="020B0604020202020204"/>
              <a:ea typeface="+mn-ea"/>
              <a:cs typeface="+mn-cs"/>
            </a:endParaRPr>
          </a:p>
        </p:txBody>
      </p:sp>
      <p:sp>
        <p:nvSpPr>
          <p:cNvPr id="90" name="Bent-Up Arrow 89"/>
          <p:cNvSpPr/>
          <p:nvPr/>
        </p:nvSpPr>
        <p:spPr>
          <a:xfrm>
            <a:off x="4561543" y="3275662"/>
            <a:ext cx="225170" cy="930516"/>
          </a:xfrm>
          <a:prstGeom prst="bentUpArrow">
            <a:avLst/>
          </a:prstGeom>
          <a:gradFill rotWithShape="1">
            <a:gsLst>
              <a:gs pos="100000">
                <a:srgbClr val="00B050"/>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91" name="TextBox 90"/>
          <p:cNvSpPr txBox="1"/>
          <p:nvPr/>
        </p:nvSpPr>
        <p:spPr>
          <a:xfrm>
            <a:off x="4367766" y="4283140"/>
            <a:ext cx="2152862" cy="57708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2554"/>
                </a:solidFill>
                <a:effectLst/>
                <a:uLnTx/>
                <a:uFillTx/>
              </a:rPr>
              <a:t>ICD Cadence to be established as</a:t>
            </a:r>
            <a:r>
              <a:rPr kumimoji="0" lang="en-US" sz="1050" b="0" i="0" u="none" strike="noStrike" kern="0" cap="none" spc="0" normalizeH="0" noProof="0" dirty="0">
                <a:ln>
                  <a:noFill/>
                </a:ln>
                <a:solidFill>
                  <a:srgbClr val="002554"/>
                </a:solidFill>
                <a:effectLst/>
                <a:uLnTx/>
                <a:uFillTx/>
              </a:rPr>
              <a:t> part of EPT/LM subcontract implementation</a:t>
            </a:r>
            <a:endParaRPr kumimoji="0" lang="en-US" sz="1050" b="0" i="0" u="none" strike="noStrike" kern="0" cap="none" spc="0" normalizeH="0" baseline="0" noProof="0" dirty="0">
              <a:ln>
                <a:noFill/>
              </a:ln>
              <a:solidFill>
                <a:srgbClr val="002554"/>
              </a:solidFill>
              <a:effectLst/>
              <a:uLnTx/>
              <a:uFillTx/>
            </a:endParaRPr>
          </a:p>
        </p:txBody>
      </p:sp>
      <p:sp>
        <p:nvSpPr>
          <p:cNvPr id="3" name="Left-Right Arrow 2"/>
          <p:cNvSpPr/>
          <p:nvPr/>
        </p:nvSpPr>
        <p:spPr>
          <a:xfrm>
            <a:off x="5627261" y="2796805"/>
            <a:ext cx="958946" cy="438283"/>
          </a:xfrm>
          <a:prstGeom prst="leftRightArrow">
            <a:avLst/>
          </a:prstGeom>
          <a:gradFill rotWithShape="1">
            <a:gsLst>
              <a:gs pos="0">
                <a:srgbClr val="6273E5">
                  <a:tint val="100000"/>
                  <a:shade val="100000"/>
                  <a:satMod val="130000"/>
                </a:srgbClr>
              </a:gs>
              <a:gs pos="100000">
                <a:srgbClr val="6273E5">
                  <a:tint val="50000"/>
                  <a:shade val="100000"/>
                  <a:satMod val="350000"/>
                </a:srgbClr>
              </a:gs>
            </a:gsLst>
            <a:lin ang="16200000" scaled="0"/>
          </a:gradFill>
          <a:ln w="9525" cap="flat" cmpd="sng" algn="ctr">
            <a:solidFill>
              <a:srgbClr val="6273E5">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914400"/>
            <a:endParaRPr lang="en-US" sz="900" kern="0" dirty="0">
              <a:solidFill>
                <a:srgbClr val="FFFFFF"/>
              </a:solidFill>
              <a:latin typeface="Arial" panose="020B0604020202020204"/>
            </a:endParaRPr>
          </a:p>
        </p:txBody>
      </p:sp>
    </p:spTree>
    <p:extLst>
      <p:ext uri="{BB962C8B-B14F-4D97-AF65-F5344CB8AC3E}">
        <p14:creationId xmlns:p14="http://schemas.microsoft.com/office/powerpoint/2010/main" val="1068268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Management Plan </a:t>
            </a:r>
            <a:r>
              <a:rPr lang="en-US" dirty="0">
                <a:solidFill>
                  <a:srgbClr val="FF0000"/>
                </a:solidFill>
              </a:rPr>
              <a:t>(FP note: who has this)</a:t>
            </a:r>
            <a:br>
              <a:rPr lang="en-US" dirty="0">
                <a:solidFill>
                  <a:srgbClr val="FF0000"/>
                </a:solidFill>
              </a:rPr>
            </a:br>
            <a:endParaRPr lang="en-US" dirty="0"/>
          </a:p>
        </p:txBody>
      </p:sp>
      <p:sp>
        <p:nvSpPr>
          <p:cNvPr id="3" name="Content Placeholder 2"/>
          <p:cNvSpPr>
            <a:spLocks noGrp="1"/>
          </p:cNvSpPr>
          <p:nvPr>
            <p:ph sz="half" idx="1"/>
          </p:nvPr>
        </p:nvSpPr>
        <p:spPr/>
        <p:txBody>
          <a:bodyPr/>
          <a:lstStyle/>
          <a:p>
            <a:r>
              <a:rPr lang="en-US" dirty="0"/>
              <a:t>Quality Management System</a:t>
            </a:r>
          </a:p>
          <a:p>
            <a:pPr lvl="1"/>
            <a:r>
              <a:rPr lang="en-US" dirty="0"/>
              <a:t>Internal EP process for managing documentation and manufacturing traceability </a:t>
            </a:r>
          </a:p>
          <a:p>
            <a:pPr lvl="1"/>
            <a:r>
              <a:rPr lang="en-US" dirty="0"/>
              <a:t>Utilizes PDM software and ERP system for version control</a:t>
            </a:r>
          </a:p>
          <a:p>
            <a:pPr lvl="1"/>
            <a:r>
              <a:rPr lang="en-US" dirty="0"/>
              <a:t>PDP Phase reviews will be audited by EPT’s centralized Quality Assurance team</a:t>
            </a:r>
          </a:p>
          <a:p>
            <a:r>
              <a:rPr lang="en-US" dirty="0"/>
              <a:t>File formats</a:t>
            </a:r>
          </a:p>
          <a:p>
            <a:pPr lvl="1"/>
            <a:r>
              <a:rPr lang="en-US" dirty="0"/>
              <a:t>Standard formats will be utilized to communicate reports</a:t>
            </a:r>
          </a:p>
          <a:p>
            <a:pPr lvl="2"/>
            <a:r>
              <a:rPr lang="en-US" dirty="0"/>
              <a:t>MS Office </a:t>
            </a:r>
          </a:p>
          <a:p>
            <a:pPr lvl="2"/>
            <a:r>
              <a:rPr lang="en-US" dirty="0"/>
              <a:t>.pdf</a:t>
            </a:r>
          </a:p>
          <a:p>
            <a:pPr lvl="2"/>
            <a:r>
              <a:rPr lang="en-US" dirty="0"/>
              <a:t>Password protected as necessary</a:t>
            </a:r>
          </a:p>
          <a:p>
            <a:r>
              <a:rPr lang="en-US" dirty="0"/>
              <a:t>Configuration Control</a:t>
            </a:r>
          </a:p>
          <a:p>
            <a:pPr lvl="1"/>
            <a:r>
              <a:rPr lang="en-US" dirty="0"/>
              <a:t>Will adhere to LM standards</a:t>
            </a:r>
          </a:p>
          <a:p>
            <a:pPr lvl="1"/>
            <a:r>
              <a:rPr lang="en-US" dirty="0"/>
              <a:t>DOORS software used to manage flow-down of customer requirements (linkage to sub-tier requirements)</a:t>
            </a:r>
          </a:p>
          <a:p>
            <a:endParaRPr lang="en-US" dirty="0"/>
          </a:p>
        </p:txBody>
      </p:sp>
    </p:spTree>
    <p:extLst>
      <p:ext uri="{BB962C8B-B14F-4D97-AF65-F5344CB8AC3E}">
        <p14:creationId xmlns:p14="http://schemas.microsoft.com/office/powerpoint/2010/main" val="4190177653"/>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Metrics</a:t>
            </a:r>
          </a:p>
        </p:txBody>
      </p:sp>
      <p:sp>
        <p:nvSpPr>
          <p:cNvPr id="3" name="Content Placeholder 2"/>
          <p:cNvSpPr>
            <a:spLocks noGrp="1"/>
          </p:cNvSpPr>
          <p:nvPr>
            <p:ph sz="half" idx="1"/>
          </p:nvPr>
        </p:nvSpPr>
        <p:spPr/>
        <p:txBody>
          <a:bodyPr/>
          <a:lstStyle/>
          <a:p>
            <a:r>
              <a:rPr lang="en-US" dirty="0"/>
              <a:t>In line with CDRL A002 – Contract Funds and Expenditure Report</a:t>
            </a:r>
          </a:p>
          <a:p>
            <a:r>
              <a:rPr lang="en-US" dirty="0"/>
              <a:t>Key Metrics</a:t>
            </a:r>
          </a:p>
          <a:p>
            <a:pPr lvl="1"/>
            <a:r>
              <a:rPr lang="en-US" dirty="0"/>
              <a:t>Direct and Indirect Cost to Date</a:t>
            </a:r>
          </a:p>
          <a:p>
            <a:pPr lvl="2"/>
            <a:r>
              <a:rPr lang="en-US" dirty="0"/>
              <a:t>Total Hours (Salaried and Hourly)</a:t>
            </a:r>
          </a:p>
          <a:p>
            <a:pPr lvl="2"/>
            <a:r>
              <a:rPr lang="en-US" dirty="0"/>
              <a:t>Materials and Services Expenditures</a:t>
            </a:r>
          </a:p>
          <a:p>
            <a:pPr lvl="1"/>
            <a:r>
              <a:rPr lang="en-US" dirty="0"/>
              <a:t>Progress Trend (Percent Complete relative to schedule and program deliverables)</a:t>
            </a:r>
          </a:p>
          <a:p>
            <a:pPr lvl="1"/>
            <a:r>
              <a:rPr lang="en-US" dirty="0"/>
              <a:t>Estimate To Completion</a:t>
            </a:r>
          </a:p>
          <a:p>
            <a:pPr lvl="2"/>
            <a:r>
              <a:rPr lang="en-US" dirty="0"/>
              <a:t>Based on variance – should also include analysis of deviations and risk analysis/mitigation</a:t>
            </a:r>
          </a:p>
        </p:txBody>
      </p:sp>
      <p:sp>
        <p:nvSpPr>
          <p:cNvPr id="4" name="Text Placeholder 3"/>
          <p:cNvSpPr>
            <a:spLocks noGrp="1"/>
          </p:cNvSpPr>
          <p:nvPr>
            <p:ph type="body" idx="10"/>
          </p:nvPr>
        </p:nvSpPr>
        <p:spPr/>
        <p:txBody>
          <a:bodyPr/>
          <a:lstStyle/>
          <a:p>
            <a:r>
              <a:rPr lang="en-US" dirty="0"/>
              <a:t>Earned Value Management</a:t>
            </a:r>
          </a:p>
        </p:txBody>
      </p:sp>
    </p:spTree>
    <p:extLst>
      <p:ext uri="{BB962C8B-B14F-4D97-AF65-F5344CB8AC3E}">
        <p14:creationId xmlns:p14="http://schemas.microsoft.com/office/powerpoint/2010/main" val="1547082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441539-461D-6148-8AAF-1FCB2D872064}"/>
              </a:ext>
            </a:extLst>
          </p:cNvPr>
          <p:cNvSpPr>
            <a:spLocks noGrp="1"/>
          </p:cNvSpPr>
          <p:nvPr>
            <p:ph type="ctrTitle"/>
          </p:nvPr>
        </p:nvSpPr>
        <p:spPr>
          <a:xfrm>
            <a:off x="1657350" y="2631093"/>
            <a:ext cx="5829300" cy="1102519"/>
          </a:xfrm>
          <a:prstGeom prst="rect">
            <a:avLst/>
          </a:prstGeom>
        </p:spPr>
        <p:txBody>
          <a:bodyPr/>
          <a:lstStyle/>
          <a:p>
            <a:r>
              <a:rPr lang="en-US" dirty="0"/>
              <a:t>Action Items</a:t>
            </a:r>
          </a:p>
        </p:txBody>
      </p:sp>
    </p:spTree>
    <p:extLst>
      <p:ext uri="{BB962C8B-B14F-4D97-AF65-F5344CB8AC3E}">
        <p14:creationId xmlns:p14="http://schemas.microsoft.com/office/powerpoint/2010/main" val="35097818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Items Review</a:t>
            </a:r>
          </a:p>
        </p:txBody>
      </p:sp>
      <p:sp>
        <p:nvSpPr>
          <p:cNvPr id="3" name="Content Placeholder 2"/>
          <p:cNvSpPr>
            <a:spLocks noGrp="1"/>
          </p:cNvSpPr>
          <p:nvPr>
            <p:ph sz="half" idx="1"/>
          </p:nvPr>
        </p:nvSpPr>
        <p:spPr/>
        <p:txBody>
          <a:bodyPr/>
          <a:lstStyle/>
          <a:p>
            <a:endParaRPr lang="en-US" dirty="0"/>
          </a:p>
        </p:txBody>
      </p:sp>
      <p:sp>
        <p:nvSpPr>
          <p:cNvPr id="4" name="Text Placeholder 3"/>
          <p:cNvSpPr>
            <a:spLocks noGrp="1"/>
          </p:cNvSpPr>
          <p:nvPr>
            <p:ph type="body" idx="10"/>
          </p:nvPr>
        </p:nvSpPr>
        <p:spPr/>
        <p:txBody>
          <a:bodyPr/>
          <a:lstStyle/>
          <a:p>
            <a:endParaRPr lang="en-US" dirty="0"/>
          </a:p>
        </p:txBody>
      </p:sp>
    </p:spTree>
    <p:extLst>
      <p:ext uri="{BB962C8B-B14F-4D97-AF65-F5344CB8AC3E}">
        <p14:creationId xmlns:p14="http://schemas.microsoft.com/office/powerpoint/2010/main" val="404974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AC65E6-0607-EB49-A206-A495B3F8E34E}"/>
              </a:ext>
            </a:extLst>
          </p:cNvPr>
          <p:cNvSpPr>
            <a:spLocks noGrp="1"/>
          </p:cNvSpPr>
          <p:nvPr>
            <p:ph type="ctrTitle"/>
          </p:nvPr>
        </p:nvSpPr>
        <p:spPr>
          <a:xfrm>
            <a:off x="1657350" y="1731093"/>
            <a:ext cx="5829300" cy="1102519"/>
          </a:xfrm>
          <a:prstGeom prst="rect">
            <a:avLst/>
          </a:prstGeom>
        </p:spPr>
        <p:txBody>
          <a:bodyPr/>
          <a:lstStyle/>
          <a:p>
            <a:pPr algn="ctr"/>
            <a:r>
              <a:rPr lang="en-US" sz="3300" dirty="0"/>
              <a:t>Backup Slides</a:t>
            </a:r>
          </a:p>
        </p:txBody>
      </p:sp>
    </p:spTree>
    <p:extLst>
      <p:ext uri="{BB962C8B-B14F-4D97-AF65-F5344CB8AC3E}">
        <p14:creationId xmlns:p14="http://schemas.microsoft.com/office/powerpoint/2010/main" val="4178878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Performance</a:t>
            </a:r>
          </a:p>
        </p:txBody>
      </p:sp>
      <p:sp>
        <p:nvSpPr>
          <p:cNvPr id="3" name="Content Placeholder 2"/>
          <p:cNvSpPr>
            <a:spLocks noGrp="1"/>
          </p:cNvSpPr>
          <p:nvPr>
            <p:ph sz="half" idx="1"/>
          </p:nvPr>
        </p:nvSpPr>
        <p:spPr>
          <a:xfrm>
            <a:off x="0" y="700820"/>
            <a:ext cx="9143999" cy="1738695"/>
          </a:xfrm>
        </p:spPr>
        <p:txBody>
          <a:bodyPr>
            <a:normAutofit fontScale="92500" lnSpcReduction="10000"/>
          </a:bodyPr>
          <a:lstStyle/>
          <a:p>
            <a:r>
              <a:rPr lang="en-US" dirty="0"/>
              <a:t>Take-aways from HESM trade-study results:</a:t>
            </a:r>
          </a:p>
          <a:p>
            <a:pPr lvl="1"/>
            <a:r>
              <a:rPr lang="en-US" dirty="0"/>
              <a:t>For high-pulse power applications with short time-duration such as GENESIS EAU and HESM, actual amount of energy storage (capacitance) is unimportant.  Only low ESR matters to maximize terminal voltage during high power load transients</a:t>
            </a:r>
          </a:p>
          <a:p>
            <a:pPr lvl="1"/>
            <a:r>
              <a:rPr lang="en-US" dirty="0"/>
              <a:t>In such applications, ultracapacitors with lowest Mass and ESR product win (smallest size, lowest loss, smallest converter)</a:t>
            </a:r>
          </a:p>
          <a:p>
            <a:pPr lvl="1"/>
            <a:r>
              <a:rPr lang="en-US" dirty="0"/>
              <a:t>Adding capacitors is significantly cheaper/smaller than adding converter phase legs (i.e., higher ESD voltage vs. additional converter current capability)</a:t>
            </a:r>
          </a:p>
        </p:txBody>
      </p:sp>
      <p:sp>
        <p:nvSpPr>
          <p:cNvPr id="4" name="Rounded Rectangle 7">
            <a:extLst>
              <a:ext uri="{FF2B5EF4-FFF2-40B4-BE49-F238E27FC236}">
                <a16:creationId xmlns:a16="http://schemas.microsoft.com/office/drawing/2014/main" id="{3F0E5D55-0B03-4C33-B55E-6F959C2A048C}"/>
              </a:ext>
            </a:extLst>
          </p:cNvPr>
          <p:cNvSpPr/>
          <p:nvPr/>
        </p:nvSpPr>
        <p:spPr>
          <a:xfrm>
            <a:off x="1990767" y="2407339"/>
            <a:ext cx="2743200" cy="343838"/>
          </a:xfrm>
          <a:prstGeom prst="round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System Power Loss vs. Weight</a:t>
            </a:r>
          </a:p>
        </p:txBody>
      </p:sp>
      <p:pic>
        <p:nvPicPr>
          <p:cNvPr id="5" name="Picture 4">
            <a:extLst>
              <a:ext uri="{FF2B5EF4-FFF2-40B4-BE49-F238E27FC236}">
                <a16:creationId xmlns:a16="http://schemas.microsoft.com/office/drawing/2014/main" id="{623C0D58-A6BC-434D-BE2A-B1E2713C5B2F}"/>
              </a:ext>
            </a:extLst>
          </p:cNvPr>
          <p:cNvPicPr>
            <a:picLocks noChangeAspect="1"/>
          </p:cNvPicPr>
          <p:nvPr/>
        </p:nvPicPr>
        <p:blipFill>
          <a:blip r:embed="rId2"/>
          <a:stretch>
            <a:fillRect/>
          </a:stretch>
        </p:blipFill>
        <p:spPr>
          <a:xfrm>
            <a:off x="1990767" y="2810593"/>
            <a:ext cx="2743200" cy="2057400"/>
          </a:xfrm>
          <a:prstGeom prst="rect">
            <a:avLst/>
          </a:prstGeom>
        </p:spPr>
      </p:pic>
      <p:sp>
        <p:nvSpPr>
          <p:cNvPr id="6" name="Rounded Rectangle 9">
            <a:extLst>
              <a:ext uri="{FF2B5EF4-FFF2-40B4-BE49-F238E27FC236}">
                <a16:creationId xmlns:a16="http://schemas.microsoft.com/office/drawing/2014/main" id="{AA625840-563F-4CCB-98CB-2CBF0CFFFBE0}"/>
              </a:ext>
            </a:extLst>
          </p:cNvPr>
          <p:cNvSpPr/>
          <p:nvPr/>
        </p:nvSpPr>
        <p:spPr>
          <a:xfrm>
            <a:off x="5115199" y="2407339"/>
            <a:ext cx="2743200" cy="343838"/>
          </a:xfrm>
          <a:prstGeom prst="round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chemeClr val="tx1"/>
                </a:solidFill>
              </a:rPr>
              <a:t>1s Peak RMS Current vs. Weight</a:t>
            </a:r>
          </a:p>
        </p:txBody>
      </p:sp>
      <p:pic>
        <p:nvPicPr>
          <p:cNvPr id="7" name="Picture 6">
            <a:extLst>
              <a:ext uri="{FF2B5EF4-FFF2-40B4-BE49-F238E27FC236}">
                <a16:creationId xmlns:a16="http://schemas.microsoft.com/office/drawing/2014/main" id="{E5607FF5-023E-4AD4-8AAF-9B0303C9A4BD}"/>
              </a:ext>
            </a:extLst>
          </p:cNvPr>
          <p:cNvPicPr>
            <a:picLocks noChangeAspect="1"/>
          </p:cNvPicPr>
          <p:nvPr/>
        </p:nvPicPr>
        <p:blipFill>
          <a:blip r:embed="rId3"/>
          <a:stretch>
            <a:fillRect/>
          </a:stretch>
        </p:blipFill>
        <p:spPr>
          <a:xfrm>
            <a:off x="5115199" y="2810593"/>
            <a:ext cx="2743200" cy="2057400"/>
          </a:xfrm>
          <a:prstGeom prst="rect">
            <a:avLst/>
          </a:prstGeom>
        </p:spPr>
      </p:pic>
    </p:spTree>
    <p:extLst>
      <p:ext uri="{BB962C8B-B14F-4D97-AF65-F5344CB8AC3E}">
        <p14:creationId xmlns:p14="http://schemas.microsoft.com/office/powerpoint/2010/main" val="3640315136"/>
      </p:ext>
    </p:extLst>
  </p:cSld>
  <p:clrMapOvr>
    <a:masterClrMapping/>
  </p:clrMapOvr>
  <mc:AlternateContent xmlns:mc="http://schemas.openxmlformats.org/markup-compatibility/2006" xmlns:p14="http://schemas.microsoft.com/office/powerpoint/2010/main">
    <mc:Choice Requires="p14">
      <p:transition spd="slow" p14:dur="1020">
        <p:fade/>
      </p:transition>
    </mc:Choice>
    <mc:Fallback xmlns="">
      <p:transition xmlns:p14="http://schemas.microsoft.com/office/powerpoint/2010/main" spd="slow">
        <p:fade/>
      </p:transition>
    </mc:Fallback>
  </mc:AlternateContent>
</p:sld>
</file>

<file path=ppt/theme/theme1.xml><?xml version="1.0" encoding="utf-8"?>
<a:theme xmlns:a="http://schemas.openxmlformats.org/drawingml/2006/main" name="2_Office Theme">
  <a:themeElements>
    <a:clrScheme name="EaglePicher">
      <a:dk1>
        <a:srgbClr val="002354"/>
      </a:dk1>
      <a:lt1>
        <a:srgbClr val="FFFFFF"/>
      </a:lt1>
      <a:dk2>
        <a:srgbClr val="002354"/>
      </a:dk2>
      <a:lt2>
        <a:srgbClr val="62B5E5"/>
      </a:lt2>
      <a:accent1>
        <a:srgbClr val="424242"/>
      </a:accent1>
      <a:accent2>
        <a:srgbClr val="FEFFFE"/>
      </a:accent2>
      <a:accent3>
        <a:srgbClr val="002254"/>
      </a:accent3>
      <a:accent4>
        <a:srgbClr val="62B5E5"/>
      </a:accent4>
      <a:accent5>
        <a:srgbClr val="FF9600"/>
      </a:accent5>
      <a:accent6>
        <a:srgbClr val="62B5E5"/>
      </a:accent6>
      <a:hlink>
        <a:srgbClr val="62B5E5"/>
      </a:hlink>
      <a:folHlink>
        <a:srgbClr val="62B5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9" id="{AF5A10F3-45EF-6346-A06B-D5050A06A6B3}" vid="{474A5C7D-6C16-FD48-A654-4DDE8FAEE838}"/>
    </a:ext>
  </a:extLst>
</a:theme>
</file>

<file path=ppt/theme/theme2.xml><?xml version="1.0" encoding="utf-8"?>
<a:theme xmlns:a="http://schemas.openxmlformats.org/drawingml/2006/main" name="1_Title Slides">
  <a:themeElements>
    <a:clrScheme name="EaglePicher">
      <a:dk1>
        <a:srgbClr val="002354"/>
      </a:dk1>
      <a:lt1>
        <a:srgbClr val="FFFFFF"/>
      </a:lt1>
      <a:dk2>
        <a:srgbClr val="002354"/>
      </a:dk2>
      <a:lt2>
        <a:srgbClr val="28447D"/>
      </a:lt2>
      <a:accent1>
        <a:srgbClr val="62B5E5"/>
      </a:accent1>
      <a:accent2>
        <a:srgbClr val="62B5E5"/>
      </a:accent2>
      <a:accent3>
        <a:srgbClr val="62B5E5"/>
      </a:accent3>
      <a:accent4>
        <a:srgbClr val="62B5E5"/>
      </a:accent4>
      <a:accent5>
        <a:srgbClr val="62B5E5"/>
      </a:accent5>
      <a:accent6>
        <a:srgbClr val="62B5E5"/>
      </a:accent6>
      <a:hlink>
        <a:srgbClr val="62B5E5"/>
      </a:hlink>
      <a:folHlink>
        <a:srgbClr val="62B5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9" id="{AF5A10F3-45EF-6346-A06B-D5050A06A6B3}" vid="{01C22BEF-7D8E-6841-8D60-4061FBE5E527}"/>
    </a:ext>
  </a:extLst>
</a:theme>
</file>

<file path=ppt/theme/theme3.xml><?xml version="1.0" encoding="utf-8"?>
<a:theme xmlns:a="http://schemas.openxmlformats.org/drawingml/2006/main" name="1_Transition Slides">
  <a:themeElements>
    <a:clrScheme name="EaglePicher">
      <a:dk1>
        <a:srgbClr val="002354"/>
      </a:dk1>
      <a:lt1>
        <a:srgbClr val="FFFFFF"/>
      </a:lt1>
      <a:dk2>
        <a:srgbClr val="002354"/>
      </a:dk2>
      <a:lt2>
        <a:srgbClr val="62B5E5"/>
      </a:lt2>
      <a:accent1>
        <a:srgbClr val="424242"/>
      </a:accent1>
      <a:accent2>
        <a:srgbClr val="FEFFFE"/>
      </a:accent2>
      <a:accent3>
        <a:srgbClr val="002254"/>
      </a:accent3>
      <a:accent4>
        <a:srgbClr val="62B5E5"/>
      </a:accent4>
      <a:accent5>
        <a:srgbClr val="FF9600"/>
      </a:accent5>
      <a:accent6>
        <a:srgbClr val="62B5E5"/>
      </a:accent6>
      <a:hlink>
        <a:srgbClr val="62B5E5"/>
      </a:hlink>
      <a:folHlink>
        <a:srgbClr val="62B5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9" id="{AF5A10F3-45EF-6346-A06B-D5050A06A6B3}" vid="{35BF0BF2-B7C8-3640-8E3F-E0178A1ABA9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A45E804941F54A90F11F7FB35F199C" ma:contentTypeVersion="2" ma:contentTypeDescription="Create a new document." ma:contentTypeScope="" ma:versionID="b2b055803603dbc4fc10389bdb02aad5">
  <xsd:schema xmlns:xsd="http://www.w3.org/2001/XMLSchema" xmlns:xs="http://www.w3.org/2001/XMLSchema" xmlns:p="http://schemas.microsoft.com/office/2006/metadata/properties" xmlns:ns2="6b1c14d3-1e71-44ac-95c9-0169368937e3" targetNamespace="http://schemas.microsoft.com/office/2006/metadata/properties" ma:root="true" ma:fieldsID="fba89467bbb92281df5f92f98d19cda4" ns2:_="">
    <xsd:import namespace="6b1c14d3-1e71-44ac-95c9-0169368937e3"/>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1c14d3-1e71-44ac-95c9-0169368937e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1B9ADC-80F4-46E9-B6DC-0CB2A43B7483}">
  <ds:schemaRefs>
    <ds:schemaRef ds:uri="http://schemas.microsoft.com/office/2006/documentManagement/types"/>
    <ds:schemaRef ds:uri="http://purl.org/dc/terms/"/>
    <ds:schemaRef ds:uri="http://www.w3.org/XML/1998/namespace"/>
    <ds:schemaRef ds:uri="http://purl.org/dc/elements/1.1/"/>
    <ds:schemaRef ds:uri="http://purl.org/dc/dcmitype/"/>
    <ds:schemaRef ds:uri="http://schemas.openxmlformats.org/package/2006/metadata/core-properties"/>
    <ds:schemaRef ds:uri="http://schemas.microsoft.com/office/infopath/2007/PartnerControls"/>
    <ds:schemaRef ds:uri="6b1c14d3-1e71-44ac-95c9-0169368937e3"/>
    <ds:schemaRef ds:uri="http://schemas.microsoft.com/office/2006/metadata/properties"/>
  </ds:schemaRefs>
</ds:datastoreItem>
</file>

<file path=customXml/itemProps2.xml><?xml version="1.0" encoding="utf-8"?>
<ds:datastoreItem xmlns:ds="http://schemas.openxmlformats.org/officeDocument/2006/customXml" ds:itemID="{BB67CD50-D12A-4D26-92CC-9DE9439B1A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1c14d3-1e71-44ac-95c9-0169368937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E413B6B-EF80-440A-90B8-279F0ADFEAE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eaglepicher-space-aviation</Template>
  <TotalTime>7801</TotalTime>
  <Words>3927</Words>
  <Application>Microsoft Office PowerPoint</Application>
  <PresentationFormat>On-screen Show (16:9)</PresentationFormat>
  <Paragraphs>759</Paragraphs>
  <Slides>86</Slides>
  <Notes>22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86</vt:i4>
      </vt:variant>
    </vt:vector>
  </HeadingPairs>
  <TitlesOfParts>
    <vt:vector size="95" baseType="lpstr">
      <vt:lpstr>.AppleSystemUIFont</vt:lpstr>
      <vt:lpstr>Arial</vt:lpstr>
      <vt:lpstr>Calibri</vt:lpstr>
      <vt:lpstr>Proxima Nova Bold</vt:lpstr>
      <vt:lpstr>Times</vt:lpstr>
      <vt:lpstr>Times New Roman</vt:lpstr>
      <vt:lpstr>2_Office Theme</vt:lpstr>
      <vt:lpstr>1_Title Slides</vt:lpstr>
      <vt:lpstr>1_Transition Slides</vt:lpstr>
      <vt:lpstr>PowerPoint Presentation</vt:lpstr>
      <vt:lpstr>Introductions/Agenda (Times are EST)</vt:lpstr>
      <vt:lpstr>PDR Objectives</vt:lpstr>
      <vt:lpstr>Program Overview</vt:lpstr>
      <vt:lpstr>FP note: Summary of Requirements - 1</vt:lpstr>
      <vt:lpstr>Summary of Requirements - 2</vt:lpstr>
      <vt:lpstr>Results Of Trade Studies</vt:lpstr>
      <vt:lpstr>DC-DC Converter (MarcoA to add content)</vt:lpstr>
      <vt:lpstr>System Performance</vt:lpstr>
      <vt:lpstr>DC-DC Converter, Topology</vt:lpstr>
      <vt:lpstr>DC-DC Converter, Sizing</vt:lpstr>
      <vt:lpstr>Energy Storage Device (ESD) (FrankP to add content)</vt:lpstr>
      <vt:lpstr>Energy Storage Device (ESD) Capacitor Trade-Offs and Selection</vt:lpstr>
      <vt:lpstr>PowerPoint Presentation</vt:lpstr>
      <vt:lpstr>Noise Current (at 41kW)</vt:lpstr>
      <vt:lpstr>PowerPoint Presentation</vt:lpstr>
      <vt:lpstr>Intercells</vt:lpstr>
      <vt:lpstr>Vacuum</vt:lpstr>
      <vt:lpstr>From </vt:lpstr>
      <vt:lpstr>Average Current</vt:lpstr>
      <vt:lpstr>PowerPoint Presentation</vt:lpstr>
      <vt:lpstr>Adiabatic Run time</vt:lpstr>
      <vt:lpstr>Review Of Preliminary Design</vt:lpstr>
      <vt:lpstr>DC-DC Converter (MarcoA to add content)</vt:lpstr>
      <vt:lpstr>EAU Concept Diagram</vt:lpstr>
      <vt:lpstr>DC-DC Converter Module Diagram</vt:lpstr>
      <vt:lpstr>DC-DC Converter, Components</vt:lpstr>
      <vt:lpstr>DC-DC Converter, CAD Model</vt:lpstr>
      <vt:lpstr>Capacitor Bank (FrankP to add content)</vt:lpstr>
      <vt:lpstr>Capacitor Bank (FrankP to add content)</vt:lpstr>
      <vt:lpstr>Capacitor Management System (CMS) (RayS to add content)</vt:lpstr>
      <vt:lpstr>State Diagram &amp; Software Requirements</vt:lpstr>
      <vt:lpstr>DC-DC Converter (MarcoA to provide Content)</vt:lpstr>
      <vt:lpstr>DC-DC Converter Control</vt:lpstr>
      <vt:lpstr>Capacitor Management System (CMS) (RayS to provide content)</vt:lpstr>
      <vt:lpstr>Simulation Models</vt:lpstr>
      <vt:lpstr>DC-DC Converter (MarcoA to provide content)</vt:lpstr>
      <vt:lpstr>EAU Simulation Model</vt:lpstr>
      <vt:lpstr>Preliminary Analysis Results</vt:lpstr>
      <vt:lpstr>DC-DC Converter (MarcoA to provide Content)</vt:lpstr>
      <vt:lpstr>DC-DC Converter, Weight</vt:lpstr>
      <vt:lpstr>DC-DC Converter, EMI-Filter</vt:lpstr>
      <vt:lpstr>DC-DC Converter, Thermal Analysis</vt:lpstr>
      <vt:lpstr>DC-DC Converter, Reliability Analysis</vt:lpstr>
      <vt:lpstr>Energy Storage Device (ESD) (FrankP &amp; RayS to provide content)</vt:lpstr>
      <vt:lpstr>Bio Break</vt:lpstr>
      <vt:lpstr>CAD Models</vt:lpstr>
      <vt:lpstr>EAU complete (RayS to provide content)</vt:lpstr>
      <vt:lpstr>EAU ICD</vt:lpstr>
      <vt:lpstr>EAU ICD (RayS to provide CONTENT)</vt:lpstr>
      <vt:lpstr>GUIs</vt:lpstr>
      <vt:lpstr>DC-DC Converter and ESD GUI (RayS to provide content)</vt:lpstr>
      <vt:lpstr>Long Lead Parts</vt:lpstr>
      <vt:lpstr>DC-DC Converter (MarcoA to provide content)</vt:lpstr>
      <vt:lpstr>Capacitor Bank  (FrankP to provide content)</vt:lpstr>
      <vt:lpstr>Capacitor Management System (CMS) (RayS to provide content)</vt:lpstr>
      <vt:lpstr>Risk Overview</vt:lpstr>
      <vt:lpstr>Program Risk (FrankP to add content)</vt:lpstr>
      <vt:lpstr>Risk Management Matrix (FrankP to populate)</vt:lpstr>
      <vt:lpstr>Systems Engineering</vt:lpstr>
      <vt:lpstr>Compliance Matrix</vt:lpstr>
      <vt:lpstr>Compliance Metrics</vt:lpstr>
      <vt:lpstr>Requirements Verification Traceability Matrix</vt:lpstr>
      <vt:lpstr>Requirements Verification Traceability Matrix</vt:lpstr>
      <vt:lpstr>Identify KPPs</vt:lpstr>
      <vt:lpstr>Initial Test Plan</vt:lpstr>
      <vt:lpstr>Preliminary Test Facilities/Test configurations</vt:lpstr>
      <vt:lpstr>Test Equipment, instrumentation &amp; Data Acquisition</vt:lpstr>
      <vt:lpstr>Schedule</vt:lpstr>
      <vt:lpstr>Summarized Schedule (MichaelB to add schedule below)</vt:lpstr>
      <vt:lpstr>Key Deliverables (MichaelB to populate)</vt:lpstr>
      <vt:lpstr>Quarterly PMR’s and Design Review Schedule (MichaelB content)</vt:lpstr>
      <vt:lpstr>Safety Tests</vt:lpstr>
      <vt:lpstr>RogerB to add content</vt:lpstr>
      <vt:lpstr>Specification Requirements Review</vt:lpstr>
      <vt:lpstr>RogerB to add content</vt:lpstr>
      <vt:lpstr>Program Management Plan</vt:lpstr>
      <vt:lpstr>Key Stakeholders (MichaelB to add content)</vt:lpstr>
      <vt:lpstr>EaglePicher Organizational Structure (Mburke to add content)</vt:lpstr>
      <vt:lpstr>Communication Plan (MichaelB &amp; RogerB to add content)</vt:lpstr>
      <vt:lpstr>Weekly and Bi-Weekly Cadence (MichaelB to add content)</vt:lpstr>
      <vt:lpstr>Data Management Plan (FP note: who has this) </vt:lpstr>
      <vt:lpstr>Program Metrics</vt:lpstr>
      <vt:lpstr>Action Items</vt:lpstr>
      <vt:lpstr>Action Items Review</vt:lpstr>
      <vt:lpstr>Backup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Smriga,Heather</dc:creator>
  <cp:lastModifiedBy>Erik Benton</cp:lastModifiedBy>
  <cp:revision>216</cp:revision>
  <cp:lastPrinted>2019-12-10T16:45:47Z</cp:lastPrinted>
  <dcterms:created xsi:type="dcterms:W3CDTF">2018-06-29T18:09:15Z</dcterms:created>
  <dcterms:modified xsi:type="dcterms:W3CDTF">2020-01-08T21:15:48Z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0x01010019A45E804941F54A90F11F7FB35F199C</vt:lpwstr>
  </property>
</Properties>
</file>